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256" r:id="rId5"/>
    <p:sldId id="262" r:id="rId6"/>
    <p:sldId id="268" r:id="rId7"/>
    <p:sldId id="257" r:id="rId8"/>
    <p:sldId id="264" r:id="rId9"/>
    <p:sldId id="265" r:id="rId10"/>
    <p:sldId id="267" r:id="rId11"/>
  </p:sldIdLst>
  <p:sldSz cx="5329238" cy="7561263"/>
  <p:notesSz cx="6858000" cy="9144000"/>
  <p:defaultText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1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992B8E"/>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B40320-A101-4E80-8752-B50EDECDED32}" v="10" dt="2025-07-27T11:51:38.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1469" autoAdjust="0"/>
  </p:normalViewPr>
  <p:slideViewPr>
    <p:cSldViewPr>
      <p:cViewPr varScale="1">
        <p:scale>
          <a:sx n="100" d="100"/>
          <a:sy n="100" d="100"/>
        </p:scale>
        <p:origin x="3084" y="72"/>
      </p:cViewPr>
      <p:guideLst>
        <p:guide orient="horz" pos="2382"/>
        <p:guide pos="16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D2FDF-506A-45B7-B910-3A7E7E6E445C}" type="datetimeFigureOut">
              <a:rPr lang="en-GB" smtClean="0"/>
              <a:t>01/08/2025</a:t>
            </a:fld>
            <a:endParaRPr lang="en-GB"/>
          </a:p>
        </p:txBody>
      </p:sp>
      <p:sp>
        <p:nvSpPr>
          <p:cNvPr id="4" name="Slide Image Placeholder 3"/>
          <p:cNvSpPr>
            <a:spLocks noGrp="1" noRot="1" noChangeAspect="1"/>
          </p:cNvSpPr>
          <p:nvPr>
            <p:ph type="sldImg" idx="2"/>
          </p:nvPr>
        </p:nvSpPr>
        <p:spPr>
          <a:xfrm>
            <a:off x="2341563" y="1143000"/>
            <a:ext cx="21748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4C7BE-E506-4AFE-AEEA-FC4ACBE52AC4}" type="slidenum">
              <a:rPr lang="en-GB" smtClean="0"/>
              <a:t>‹#›</a:t>
            </a:fld>
            <a:endParaRPr lang="en-GB"/>
          </a:p>
        </p:txBody>
      </p:sp>
    </p:spTree>
    <p:extLst>
      <p:ext uri="{BB962C8B-B14F-4D97-AF65-F5344CB8AC3E}">
        <p14:creationId xmlns:p14="http://schemas.microsoft.com/office/powerpoint/2010/main" val="425467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9693" y="2348892"/>
            <a:ext cx="4529853" cy="1620771"/>
          </a:xfrm>
        </p:spPr>
        <p:txBody>
          <a:bodyPr/>
          <a:lstStyle/>
          <a:p>
            <a:r>
              <a:rPr lang="en-US"/>
              <a:t>Click to edit Master title style</a:t>
            </a:r>
            <a:endParaRPr lang="en-GB"/>
          </a:p>
        </p:txBody>
      </p:sp>
      <p:sp>
        <p:nvSpPr>
          <p:cNvPr id="3" name="Subtitle 2"/>
          <p:cNvSpPr>
            <a:spLocks noGrp="1"/>
          </p:cNvSpPr>
          <p:nvPr>
            <p:ph type="subTitle" idx="1"/>
          </p:nvPr>
        </p:nvSpPr>
        <p:spPr>
          <a:xfrm>
            <a:off x="799386" y="4284716"/>
            <a:ext cx="3730467" cy="1932322"/>
          </a:xfrm>
        </p:spPr>
        <p:txBody>
          <a:bodyPr/>
          <a:lstStyle>
            <a:lvl1pPr marL="0" indent="0" algn="ctr">
              <a:buNone/>
              <a:defRPr>
                <a:solidFill>
                  <a:schemeClr val="tx1">
                    <a:tint val="75000"/>
                  </a:schemeClr>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3D7DDA-2870-4371-AB56-FA8B98F6E294}" type="datetime1">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261904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FE5920-4B49-4259-94FA-5AB0EEB6FC88}" type="datetime1">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406297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95693" y="234540"/>
            <a:ext cx="990906" cy="5014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20201" y="234540"/>
            <a:ext cx="2886670" cy="5014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040F91-D080-4F60-ABC0-DE8BFD0173B8}" type="datetime1">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276546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2D7C01-4099-4B14-AD28-350FFD628EBD}" type="datetime1">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417605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0972" y="4858812"/>
            <a:ext cx="4529853" cy="1501751"/>
          </a:xfrm>
        </p:spPr>
        <p:txBody>
          <a:bodyPr anchor="t"/>
          <a:lstStyle>
            <a:lvl1pPr algn="l">
              <a:defRPr sz="3200" b="1" cap="all"/>
            </a:lvl1pPr>
          </a:lstStyle>
          <a:p>
            <a:r>
              <a:rPr lang="en-US"/>
              <a:t>Click to edit Master title style</a:t>
            </a:r>
            <a:endParaRPr lang="en-GB"/>
          </a:p>
        </p:txBody>
      </p:sp>
      <p:sp>
        <p:nvSpPr>
          <p:cNvPr id="3" name="Text Placeholder 2"/>
          <p:cNvSpPr>
            <a:spLocks noGrp="1"/>
          </p:cNvSpPr>
          <p:nvPr>
            <p:ph type="body" idx="1"/>
          </p:nvPr>
        </p:nvSpPr>
        <p:spPr>
          <a:xfrm>
            <a:off x="420972" y="3204787"/>
            <a:ext cx="4529853" cy="1654025"/>
          </a:xfrm>
        </p:spPr>
        <p:txBody>
          <a:bodyPr anchor="b"/>
          <a:lstStyle>
            <a:lvl1pPr marL="0" indent="0">
              <a:buNone/>
              <a:defRPr sz="1600">
                <a:solidFill>
                  <a:schemeClr val="tx1">
                    <a:tint val="75000"/>
                  </a:schemeClr>
                </a:solidFill>
              </a:defRPr>
            </a:lvl1pPr>
            <a:lvl2pPr marL="368275" indent="0">
              <a:buNone/>
              <a:defRPr sz="1400">
                <a:solidFill>
                  <a:schemeClr val="tx1">
                    <a:tint val="75000"/>
                  </a:schemeClr>
                </a:solidFill>
              </a:defRPr>
            </a:lvl2pPr>
            <a:lvl3pPr marL="736549" indent="0">
              <a:buNone/>
              <a:defRPr sz="1300">
                <a:solidFill>
                  <a:schemeClr val="tx1">
                    <a:tint val="75000"/>
                  </a:schemeClr>
                </a:solidFill>
              </a:defRPr>
            </a:lvl3pPr>
            <a:lvl4pPr marL="1104824" indent="0">
              <a:buNone/>
              <a:defRPr sz="1100">
                <a:solidFill>
                  <a:schemeClr val="tx1">
                    <a:tint val="75000"/>
                  </a:schemeClr>
                </a:solidFill>
              </a:defRPr>
            </a:lvl4pPr>
            <a:lvl5pPr marL="1473098" indent="0">
              <a:buNone/>
              <a:defRPr sz="1100">
                <a:solidFill>
                  <a:schemeClr val="tx1">
                    <a:tint val="75000"/>
                  </a:schemeClr>
                </a:solidFill>
              </a:defRPr>
            </a:lvl5pPr>
            <a:lvl6pPr marL="1841373" indent="0">
              <a:buNone/>
              <a:defRPr sz="1100">
                <a:solidFill>
                  <a:schemeClr val="tx1">
                    <a:tint val="75000"/>
                  </a:schemeClr>
                </a:solidFill>
              </a:defRPr>
            </a:lvl6pPr>
            <a:lvl7pPr marL="2209648" indent="0">
              <a:buNone/>
              <a:defRPr sz="1100">
                <a:solidFill>
                  <a:schemeClr val="tx1">
                    <a:tint val="75000"/>
                  </a:schemeClr>
                </a:solidFill>
              </a:defRPr>
            </a:lvl7pPr>
            <a:lvl8pPr marL="2577922" indent="0">
              <a:buNone/>
              <a:defRPr sz="1100">
                <a:solidFill>
                  <a:schemeClr val="tx1">
                    <a:tint val="75000"/>
                  </a:schemeClr>
                </a:solidFill>
              </a:defRPr>
            </a:lvl8pPr>
            <a:lvl9pPr marL="2946197"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AF328-E9AF-4FC2-B33B-0CA8F90A034C}" type="datetime1">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281269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0202" y="1370480"/>
            <a:ext cx="1938325" cy="3878648"/>
          </a:xfrm>
        </p:spPr>
        <p:txBody>
          <a:bodyPr/>
          <a:lstStyle>
            <a:lvl1pPr>
              <a:defRPr sz="23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247347" y="1370480"/>
            <a:ext cx="1939251" cy="3878648"/>
          </a:xfrm>
        </p:spPr>
        <p:txBody>
          <a:bodyPr/>
          <a:lstStyle>
            <a:lvl1pPr>
              <a:defRPr sz="23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10E70F-9411-4109-8F70-2FD714BDD8CE}" type="datetime1">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389129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462" y="302802"/>
            <a:ext cx="4796314" cy="126021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66462" y="1692533"/>
            <a:ext cx="2354672" cy="705367"/>
          </a:xfrm>
        </p:spPr>
        <p:txBody>
          <a:bodyPr anchor="b"/>
          <a:lstStyle>
            <a:lvl1pPr marL="0" indent="0">
              <a:buNone/>
              <a:defRPr sz="1900" b="1"/>
            </a:lvl1pPr>
            <a:lvl2pPr marL="368275" indent="0">
              <a:buNone/>
              <a:defRPr sz="1600" b="1"/>
            </a:lvl2pPr>
            <a:lvl3pPr marL="736549" indent="0">
              <a:buNone/>
              <a:defRPr sz="1400" b="1"/>
            </a:lvl3pPr>
            <a:lvl4pPr marL="1104824" indent="0">
              <a:buNone/>
              <a:defRPr sz="1300" b="1"/>
            </a:lvl4pPr>
            <a:lvl5pPr marL="1473098" indent="0">
              <a:buNone/>
              <a:defRPr sz="1300" b="1"/>
            </a:lvl5pPr>
            <a:lvl6pPr marL="1841373" indent="0">
              <a:buNone/>
              <a:defRPr sz="1300" b="1"/>
            </a:lvl6pPr>
            <a:lvl7pPr marL="2209648" indent="0">
              <a:buNone/>
              <a:defRPr sz="1300" b="1"/>
            </a:lvl7pPr>
            <a:lvl8pPr marL="2577922" indent="0">
              <a:buNone/>
              <a:defRPr sz="1300" b="1"/>
            </a:lvl8pPr>
            <a:lvl9pPr marL="2946197" indent="0">
              <a:buNone/>
              <a:defRPr sz="1300" b="1"/>
            </a:lvl9pPr>
          </a:lstStyle>
          <a:p>
            <a:pPr lvl="0"/>
            <a:r>
              <a:rPr lang="en-US"/>
              <a:t>Click to edit Master text styles</a:t>
            </a:r>
          </a:p>
        </p:txBody>
      </p:sp>
      <p:sp>
        <p:nvSpPr>
          <p:cNvPr id="4" name="Content Placeholder 3"/>
          <p:cNvSpPr>
            <a:spLocks noGrp="1"/>
          </p:cNvSpPr>
          <p:nvPr>
            <p:ph sz="half" idx="2"/>
          </p:nvPr>
        </p:nvSpPr>
        <p:spPr>
          <a:xfrm>
            <a:off x="266462" y="2397900"/>
            <a:ext cx="2354672" cy="435647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707180" y="1692533"/>
            <a:ext cx="2355597" cy="705367"/>
          </a:xfrm>
        </p:spPr>
        <p:txBody>
          <a:bodyPr anchor="b"/>
          <a:lstStyle>
            <a:lvl1pPr marL="0" indent="0">
              <a:buNone/>
              <a:defRPr sz="1900" b="1"/>
            </a:lvl1pPr>
            <a:lvl2pPr marL="368275" indent="0">
              <a:buNone/>
              <a:defRPr sz="1600" b="1"/>
            </a:lvl2pPr>
            <a:lvl3pPr marL="736549" indent="0">
              <a:buNone/>
              <a:defRPr sz="1400" b="1"/>
            </a:lvl3pPr>
            <a:lvl4pPr marL="1104824" indent="0">
              <a:buNone/>
              <a:defRPr sz="1300" b="1"/>
            </a:lvl4pPr>
            <a:lvl5pPr marL="1473098" indent="0">
              <a:buNone/>
              <a:defRPr sz="1300" b="1"/>
            </a:lvl5pPr>
            <a:lvl6pPr marL="1841373" indent="0">
              <a:buNone/>
              <a:defRPr sz="1300" b="1"/>
            </a:lvl6pPr>
            <a:lvl7pPr marL="2209648" indent="0">
              <a:buNone/>
              <a:defRPr sz="1300" b="1"/>
            </a:lvl7pPr>
            <a:lvl8pPr marL="2577922" indent="0">
              <a:buNone/>
              <a:defRPr sz="1300" b="1"/>
            </a:lvl8pPr>
            <a:lvl9pPr marL="2946197" indent="0">
              <a:buNone/>
              <a:defRPr sz="1300" b="1"/>
            </a:lvl9pPr>
          </a:lstStyle>
          <a:p>
            <a:pPr lvl="0"/>
            <a:r>
              <a:rPr lang="en-US"/>
              <a:t>Click to edit Master text styles</a:t>
            </a:r>
          </a:p>
        </p:txBody>
      </p:sp>
      <p:sp>
        <p:nvSpPr>
          <p:cNvPr id="6" name="Content Placeholder 5"/>
          <p:cNvSpPr>
            <a:spLocks noGrp="1"/>
          </p:cNvSpPr>
          <p:nvPr>
            <p:ph sz="quarter" idx="4"/>
          </p:nvPr>
        </p:nvSpPr>
        <p:spPr>
          <a:xfrm>
            <a:off x="2707180" y="2397900"/>
            <a:ext cx="2355597" cy="435647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457513-11F1-4236-94B8-D879DA2EF123}" type="datetime1">
              <a:rPr lang="en-GB" smtClean="0"/>
              <a:t>01/08/2025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351377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F16A3B-4447-438D-ADA3-C51269EB2C98}" type="datetime1">
              <a:rPr lang="en-GB" smtClean="0"/>
              <a:t>01/08/2025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305681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925C6-BCDC-47E0-AEB7-5A8EDC955767}" type="datetime1">
              <a:rPr lang="en-GB" smtClean="0"/>
              <a:t>01/08/2025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113457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463" y="301051"/>
            <a:ext cx="1753282" cy="1281214"/>
          </a:xfrm>
        </p:spPr>
        <p:txBody>
          <a:bodyPr anchor="b"/>
          <a:lstStyle>
            <a:lvl1pPr algn="l">
              <a:defRPr sz="1600" b="1"/>
            </a:lvl1pPr>
          </a:lstStyle>
          <a:p>
            <a:r>
              <a:rPr lang="en-US"/>
              <a:t>Click to edit Master title style</a:t>
            </a:r>
            <a:endParaRPr lang="en-GB"/>
          </a:p>
        </p:txBody>
      </p:sp>
      <p:sp>
        <p:nvSpPr>
          <p:cNvPr id="3" name="Content Placeholder 2"/>
          <p:cNvSpPr>
            <a:spLocks noGrp="1"/>
          </p:cNvSpPr>
          <p:nvPr>
            <p:ph idx="1"/>
          </p:nvPr>
        </p:nvSpPr>
        <p:spPr>
          <a:xfrm>
            <a:off x="2083584" y="301051"/>
            <a:ext cx="2979192" cy="6453329"/>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66463" y="1582266"/>
            <a:ext cx="1753282" cy="5172114"/>
          </a:xfrm>
        </p:spPr>
        <p:txBody>
          <a:bodyPr/>
          <a:lstStyle>
            <a:lvl1pPr marL="0" indent="0">
              <a:buNone/>
              <a:defRPr sz="1100"/>
            </a:lvl1pPr>
            <a:lvl2pPr marL="368275" indent="0">
              <a:buNone/>
              <a:defRPr sz="1000"/>
            </a:lvl2pPr>
            <a:lvl3pPr marL="736549" indent="0">
              <a:buNone/>
              <a:defRPr sz="800"/>
            </a:lvl3pPr>
            <a:lvl4pPr marL="1104824" indent="0">
              <a:buNone/>
              <a:defRPr sz="700"/>
            </a:lvl4pPr>
            <a:lvl5pPr marL="1473098" indent="0">
              <a:buNone/>
              <a:defRPr sz="700"/>
            </a:lvl5pPr>
            <a:lvl6pPr marL="1841373" indent="0">
              <a:buNone/>
              <a:defRPr sz="700"/>
            </a:lvl6pPr>
            <a:lvl7pPr marL="2209648" indent="0">
              <a:buNone/>
              <a:defRPr sz="700"/>
            </a:lvl7pPr>
            <a:lvl8pPr marL="2577922" indent="0">
              <a:buNone/>
              <a:defRPr sz="700"/>
            </a:lvl8pPr>
            <a:lvl9pPr marL="2946197"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85AB6F24-5594-4319-AA6E-1F751FA6AB4C}" type="datetime1">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63149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4568" y="5292884"/>
            <a:ext cx="3197543" cy="624855"/>
          </a:xfrm>
        </p:spPr>
        <p:txBody>
          <a:bodyPr anchor="b"/>
          <a:lstStyle>
            <a:lvl1pPr algn="l">
              <a:defRPr sz="1600" b="1"/>
            </a:lvl1pPr>
          </a:lstStyle>
          <a:p>
            <a:r>
              <a:rPr lang="en-US"/>
              <a:t>Click to edit Master title style</a:t>
            </a:r>
            <a:endParaRPr lang="en-GB"/>
          </a:p>
        </p:txBody>
      </p:sp>
      <p:sp>
        <p:nvSpPr>
          <p:cNvPr id="3" name="Picture Placeholder 2"/>
          <p:cNvSpPr>
            <a:spLocks noGrp="1"/>
          </p:cNvSpPr>
          <p:nvPr>
            <p:ph type="pic" idx="1"/>
          </p:nvPr>
        </p:nvSpPr>
        <p:spPr>
          <a:xfrm>
            <a:off x="1044568" y="675613"/>
            <a:ext cx="3197543" cy="4536758"/>
          </a:xfrm>
        </p:spPr>
        <p:txBody>
          <a:bodyPr/>
          <a:lstStyle>
            <a:lvl1pPr marL="0" indent="0">
              <a:buNone/>
              <a:defRPr sz="2600"/>
            </a:lvl1pPr>
            <a:lvl2pPr marL="368275" indent="0">
              <a:buNone/>
              <a:defRPr sz="2300"/>
            </a:lvl2pPr>
            <a:lvl3pPr marL="736549" indent="0">
              <a:buNone/>
              <a:defRPr sz="1900"/>
            </a:lvl3pPr>
            <a:lvl4pPr marL="1104824" indent="0">
              <a:buNone/>
              <a:defRPr sz="1600"/>
            </a:lvl4pPr>
            <a:lvl5pPr marL="1473098" indent="0">
              <a:buNone/>
              <a:defRPr sz="1600"/>
            </a:lvl5pPr>
            <a:lvl6pPr marL="1841373" indent="0">
              <a:buNone/>
              <a:defRPr sz="1600"/>
            </a:lvl6pPr>
            <a:lvl7pPr marL="2209648" indent="0">
              <a:buNone/>
              <a:defRPr sz="1600"/>
            </a:lvl7pPr>
            <a:lvl8pPr marL="2577922" indent="0">
              <a:buNone/>
              <a:defRPr sz="1600"/>
            </a:lvl8pPr>
            <a:lvl9pPr marL="2946197" indent="0">
              <a:buNone/>
              <a:defRPr sz="1600"/>
            </a:lvl9pPr>
          </a:lstStyle>
          <a:p>
            <a:endParaRPr lang="en-GB"/>
          </a:p>
        </p:txBody>
      </p:sp>
      <p:sp>
        <p:nvSpPr>
          <p:cNvPr id="4" name="Text Placeholder 3"/>
          <p:cNvSpPr>
            <a:spLocks noGrp="1"/>
          </p:cNvSpPr>
          <p:nvPr>
            <p:ph type="body" sz="half" idx="2"/>
          </p:nvPr>
        </p:nvSpPr>
        <p:spPr>
          <a:xfrm>
            <a:off x="1044568" y="5917739"/>
            <a:ext cx="3197543" cy="887398"/>
          </a:xfrm>
        </p:spPr>
        <p:txBody>
          <a:bodyPr/>
          <a:lstStyle>
            <a:lvl1pPr marL="0" indent="0">
              <a:buNone/>
              <a:defRPr sz="1100"/>
            </a:lvl1pPr>
            <a:lvl2pPr marL="368275" indent="0">
              <a:buNone/>
              <a:defRPr sz="1000"/>
            </a:lvl2pPr>
            <a:lvl3pPr marL="736549" indent="0">
              <a:buNone/>
              <a:defRPr sz="800"/>
            </a:lvl3pPr>
            <a:lvl4pPr marL="1104824" indent="0">
              <a:buNone/>
              <a:defRPr sz="700"/>
            </a:lvl4pPr>
            <a:lvl5pPr marL="1473098" indent="0">
              <a:buNone/>
              <a:defRPr sz="700"/>
            </a:lvl5pPr>
            <a:lvl6pPr marL="1841373" indent="0">
              <a:buNone/>
              <a:defRPr sz="700"/>
            </a:lvl6pPr>
            <a:lvl7pPr marL="2209648" indent="0">
              <a:buNone/>
              <a:defRPr sz="700"/>
            </a:lvl7pPr>
            <a:lvl8pPr marL="2577922" indent="0">
              <a:buNone/>
              <a:defRPr sz="700"/>
            </a:lvl8pPr>
            <a:lvl9pPr marL="2946197"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26D9FD18-F7A7-4748-91C8-491743D89D7D}" type="datetime1">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251408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462" y="302802"/>
            <a:ext cx="4796314" cy="1260210"/>
          </a:xfrm>
          <a:prstGeom prst="rect">
            <a:avLst/>
          </a:prstGeom>
        </p:spPr>
        <p:txBody>
          <a:bodyPr vert="horz" lIns="73655" tIns="36827" rIns="73655" bIns="3682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66462" y="1764296"/>
            <a:ext cx="4796314" cy="4990084"/>
          </a:xfrm>
          <a:prstGeom prst="rect">
            <a:avLst/>
          </a:prstGeom>
        </p:spPr>
        <p:txBody>
          <a:bodyPr vert="horz" lIns="73655" tIns="36827" rIns="73655" bIns="368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66462" y="7008171"/>
            <a:ext cx="1243489" cy="402568"/>
          </a:xfrm>
          <a:prstGeom prst="rect">
            <a:avLst/>
          </a:prstGeom>
        </p:spPr>
        <p:txBody>
          <a:bodyPr vert="horz" lIns="73655" tIns="36827" rIns="73655" bIns="36827" rtlCol="0" anchor="ctr"/>
          <a:lstStyle>
            <a:lvl1pPr algn="l">
              <a:defRPr sz="1000">
                <a:solidFill>
                  <a:schemeClr val="tx1">
                    <a:tint val="75000"/>
                  </a:schemeClr>
                </a:solidFill>
              </a:defRPr>
            </a:lvl1pPr>
          </a:lstStyle>
          <a:p>
            <a:fld id="{2D0B8115-845A-4DAA-9484-6E9F9A0B8EDC}" type="datetime1">
              <a:rPr lang="en-GB" smtClean="0"/>
              <a:t>01/08/2025</a:t>
            </a:fld>
            <a:endParaRPr lang="en-GB"/>
          </a:p>
        </p:txBody>
      </p:sp>
      <p:sp>
        <p:nvSpPr>
          <p:cNvPr id="5" name="Footer Placeholder 4"/>
          <p:cNvSpPr>
            <a:spLocks noGrp="1"/>
          </p:cNvSpPr>
          <p:nvPr>
            <p:ph type="ftr" sz="quarter" idx="3"/>
          </p:nvPr>
        </p:nvSpPr>
        <p:spPr>
          <a:xfrm>
            <a:off x="1820823" y="7008171"/>
            <a:ext cx="1687592" cy="402568"/>
          </a:xfrm>
          <a:prstGeom prst="rect">
            <a:avLst/>
          </a:prstGeom>
        </p:spPr>
        <p:txBody>
          <a:bodyPr vert="horz" lIns="73655" tIns="36827" rIns="73655" bIns="36827"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819288" y="7008171"/>
            <a:ext cx="1243489" cy="402568"/>
          </a:xfrm>
          <a:prstGeom prst="rect">
            <a:avLst/>
          </a:prstGeom>
        </p:spPr>
        <p:txBody>
          <a:bodyPr vert="horz" lIns="73655" tIns="36827" rIns="73655" bIns="36827" rtlCol="0" anchor="ctr"/>
          <a:lstStyle>
            <a:lvl1pPr algn="r">
              <a:defRPr sz="1000">
                <a:solidFill>
                  <a:schemeClr val="tx1">
                    <a:tint val="75000"/>
                  </a:schemeClr>
                </a:solidFill>
              </a:defRPr>
            </a:lvl1pPr>
          </a:lstStyle>
          <a:p>
            <a:fld id="{682D07D2-FE91-4819-BA57-D0495BE6C405}" type="slidenum">
              <a:rPr lang="en-GB" smtClean="0"/>
              <a:t>‹#›</a:t>
            </a:fld>
            <a:endParaRPr lang="en-GB"/>
          </a:p>
        </p:txBody>
      </p:sp>
    </p:spTree>
    <p:extLst>
      <p:ext uri="{BB962C8B-B14F-4D97-AF65-F5344CB8AC3E}">
        <p14:creationId xmlns:p14="http://schemas.microsoft.com/office/powerpoint/2010/main" val="196275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736549" rtl="0" eaLnBrk="1" latinLnBrk="0" hangingPunct="1">
        <a:spcBef>
          <a:spcPct val="0"/>
        </a:spcBef>
        <a:buNone/>
        <a:defRPr sz="3500" kern="1200">
          <a:solidFill>
            <a:schemeClr val="tx1"/>
          </a:solidFill>
          <a:latin typeface="+mj-lt"/>
          <a:ea typeface="+mj-ea"/>
          <a:cs typeface="+mj-cs"/>
        </a:defRPr>
      </a:lvl1pPr>
    </p:titleStyle>
    <p:bodyStyle>
      <a:lvl1pPr marL="276206" indent="-276206" algn="l" defTabSz="736549"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1pPr>
      <a:lvl2pPr marL="598446" indent="-230172" algn="l" defTabSz="736549"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2pPr>
      <a:lvl3pPr marL="920687" indent="-184137" algn="l" defTabSz="736549"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88961"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57236"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025510"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file:////Users/janet/Library/Group%20Containers/UBF8T346G9.ms/WebArchiveCopyPasteTempFiles/com.microsoft.Word/32-324680_like-emoji-smiley-face-thumbs-up.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file:////Users/janet/Library/Group%20Containers/UBF8T346G9.ms/WebArchiveCopyPasteTempFiles/com.microsoft.Word/home-hero-bg.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png"/><Relationship Id="rId7" Type="http://schemas.openxmlformats.org/officeDocument/2006/relationships/hyperlink" Target="mailto:info@timetolisten.co.uk" TargetMode="External"/><Relationship Id="rId2" Type="http://schemas.openxmlformats.org/officeDocument/2006/relationships/hyperlink" Target="https://www.pngitem.com/middle/xbRio_sad-face-emoji-png-sad-face-emoji-transparent/"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hyperlink" Target="mailto:janet.woodhouse@timetolisten.co.uk" TargetMode="External"/><Relationship Id="rId4" Type="http://schemas.openxmlformats.org/officeDocument/2006/relationships/image" Target="../media/image12.png"/><Relationship Id="rId9" Type="http://schemas.openxmlformats.org/officeDocument/2006/relationships/hyperlink" Target="https://timetolisten.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elay 5"/>
          <p:cNvSpPr/>
          <p:nvPr/>
        </p:nvSpPr>
        <p:spPr>
          <a:xfrm>
            <a:off x="-2" y="1880713"/>
            <a:ext cx="2168351" cy="1971926"/>
          </a:xfrm>
          <a:custGeom>
            <a:avLst/>
            <a:gdLst>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334"/>
              <a:gd name="connsiteY0" fmla="*/ 0 h 7689304"/>
              <a:gd name="connsiteX1" fmla="*/ 2722612 w 5445334"/>
              <a:gd name="connsiteY1" fmla="*/ 0 h 7689304"/>
              <a:gd name="connsiteX2" fmla="*/ 5445224 w 5445334"/>
              <a:gd name="connsiteY2" fmla="*/ 3844652 h 7689304"/>
              <a:gd name="connsiteX3" fmla="*/ 2641929 w 5445334"/>
              <a:gd name="connsiteY3" fmla="*/ 7541386 h 7689304"/>
              <a:gd name="connsiteX4" fmla="*/ 0 w 5445334"/>
              <a:gd name="connsiteY4" fmla="*/ 7689304 h 7689304"/>
              <a:gd name="connsiteX5" fmla="*/ 0 w 5445334"/>
              <a:gd name="connsiteY5" fmla="*/ 0 h 7689304"/>
              <a:gd name="connsiteX0" fmla="*/ 0 w 5453986"/>
              <a:gd name="connsiteY0" fmla="*/ 0 h 7716198"/>
              <a:gd name="connsiteX1" fmla="*/ 2722612 w 5453986"/>
              <a:gd name="connsiteY1" fmla="*/ 0 h 7716198"/>
              <a:gd name="connsiteX2" fmla="*/ 5445224 w 5453986"/>
              <a:gd name="connsiteY2" fmla="*/ 3844652 h 7716198"/>
              <a:gd name="connsiteX3" fmla="*/ 1942682 w 5453986"/>
              <a:gd name="connsiteY3" fmla="*/ 7716198 h 7716198"/>
              <a:gd name="connsiteX4" fmla="*/ 0 w 5453986"/>
              <a:gd name="connsiteY4" fmla="*/ 7689304 h 7716198"/>
              <a:gd name="connsiteX5" fmla="*/ 0 w 5453986"/>
              <a:gd name="connsiteY5" fmla="*/ 0 h 7716198"/>
              <a:gd name="connsiteX0" fmla="*/ 0 w 5453986"/>
              <a:gd name="connsiteY0" fmla="*/ 0 h 7716198"/>
              <a:gd name="connsiteX1" fmla="*/ 2722612 w 5453986"/>
              <a:gd name="connsiteY1" fmla="*/ 0 h 7716198"/>
              <a:gd name="connsiteX2" fmla="*/ 5445224 w 5453986"/>
              <a:gd name="connsiteY2" fmla="*/ 3844652 h 7716198"/>
              <a:gd name="connsiteX3" fmla="*/ 1942682 w 5453986"/>
              <a:gd name="connsiteY3" fmla="*/ 7716198 h 7716198"/>
              <a:gd name="connsiteX4" fmla="*/ 0 w 5453986"/>
              <a:gd name="connsiteY4" fmla="*/ 7689304 h 7716198"/>
              <a:gd name="connsiteX5" fmla="*/ 0 w 5453986"/>
              <a:gd name="connsiteY5" fmla="*/ 0 h 7716198"/>
              <a:gd name="connsiteX0" fmla="*/ 0 w 5445248"/>
              <a:gd name="connsiteY0" fmla="*/ 0 h 7716198"/>
              <a:gd name="connsiteX1" fmla="*/ 2722612 w 5445248"/>
              <a:gd name="connsiteY1" fmla="*/ 0 h 7716198"/>
              <a:gd name="connsiteX2" fmla="*/ 5445224 w 5445248"/>
              <a:gd name="connsiteY2" fmla="*/ 3844652 h 7716198"/>
              <a:gd name="connsiteX3" fmla="*/ 1942682 w 5445248"/>
              <a:gd name="connsiteY3" fmla="*/ 7716198 h 7716198"/>
              <a:gd name="connsiteX4" fmla="*/ 0 w 5445248"/>
              <a:gd name="connsiteY4" fmla="*/ 7689304 h 7716198"/>
              <a:gd name="connsiteX5" fmla="*/ 0 w 5445248"/>
              <a:gd name="connsiteY5" fmla="*/ 0 h 7716198"/>
              <a:gd name="connsiteX0" fmla="*/ 0 w 5466118"/>
              <a:gd name="connsiteY0" fmla="*/ 0 h 7716198"/>
              <a:gd name="connsiteX1" fmla="*/ 2722612 w 5466118"/>
              <a:gd name="connsiteY1" fmla="*/ 0 h 7716198"/>
              <a:gd name="connsiteX2" fmla="*/ 5445224 w 5466118"/>
              <a:gd name="connsiteY2" fmla="*/ 3844652 h 7716198"/>
              <a:gd name="connsiteX3" fmla="*/ 1942682 w 5466118"/>
              <a:gd name="connsiteY3" fmla="*/ 7716198 h 7716198"/>
              <a:gd name="connsiteX4" fmla="*/ 0 w 5466118"/>
              <a:gd name="connsiteY4" fmla="*/ 7689304 h 7716198"/>
              <a:gd name="connsiteX5" fmla="*/ 0 w 5466118"/>
              <a:gd name="connsiteY5" fmla="*/ 0 h 7716198"/>
              <a:gd name="connsiteX0" fmla="*/ 0 w 5451561"/>
              <a:gd name="connsiteY0" fmla="*/ 0 h 7716198"/>
              <a:gd name="connsiteX1" fmla="*/ 2722612 w 5451561"/>
              <a:gd name="connsiteY1" fmla="*/ 0 h 7716198"/>
              <a:gd name="connsiteX2" fmla="*/ 5445224 w 5451561"/>
              <a:gd name="connsiteY2" fmla="*/ 3844652 h 7716198"/>
              <a:gd name="connsiteX3" fmla="*/ 1942682 w 5451561"/>
              <a:gd name="connsiteY3" fmla="*/ 7716198 h 7716198"/>
              <a:gd name="connsiteX4" fmla="*/ 0 w 5451561"/>
              <a:gd name="connsiteY4" fmla="*/ 7689304 h 7716198"/>
              <a:gd name="connsiteX5" fmla="*/ 0 w 5451561"/>
              <a:gd name="connsiteY5" fmla="*/ 0 h 7716198"/>
              <a:gd name="connsiteX0" fmla="*/ 0 w 5451561"/>
              <a:gd name="connsiteY0" fmla="*/ 0 h 7716198"/>
              <a:gd name="connsiteX1" fmla="*/ 2722612 w 5451561"/>
              <a:gd name="connsiteY1" fmla="*/ 0 h 7716198"/>
              <a:gd name="connsiteX2" fmla="*/ 5445224 w 5451561"/>
              <a:gd name="connsiteY2" fmla="*/ 3844652 h 7716198"/>
              <a:gd name="connsiteX3" fmla="*/ 1942682 w 5451561"/>
              <a:gd name="connsiteY3" fmla="*/ 7716198 h 7716198"/>
              <a:gd name="connsiteX4" fmla="*/ 0 w 5451561"/>
              <a:gd name="connsiteY4" fmla="*/ 7689304 h 7716198"/>
              <a:gd name="connsiteX5" fmla="*/ 0 w 5451561"/>
              <a:gd name="connsiteY5" fmla="*/ 0 h 7716198"/>
              <a:gd name="connsiteX0" fmla="*/ 0 w 5451561"/>
              <a:gd name="connsiteY0" fmla="*/ 0 h 7716198"/>
              <a:gd name="connsiteX1" fmla="*/ 2722612 w 5451561"/>
              <a:gd name="connsiteY1" fmla="*/ 0 h 7716198"/>
              <a:gd name="connsiteX2" fmla="*/ 5445224 w 5451561"/>
              <a:gd name="connsiteY2" fmla="*/ 3844652 h 7716198"/>
              <a:gd name="connsiteX3" fmla="*/ 1942682 w 5451561"/>
              <a:gd name="connsiteY3" fmla="*/ 7716198 h 7716198"/>
              <a:gd name="connsiteX4" fmla="*/ 0 w 5451561"/>
              <a:gd name="connsiteY4" fmla="*/ 7689304 h 7716198"/>
              <a:gd name="connsiteX5" fmla="*/ 0 w 5451561"/>
              <a:gd name="connsiteY5" fmla="*/ 0 h 7716198"/>
              <a:gd name="connsiteX0" fmla="*/ 0 w 5451561"/>
              <a:gd name="connsiteY0" fmla="*/ 0 h 7716198"/>
              <a:gd name="connsiteX1" fmla="*/ 2722612 w 5451561"/>
              <a:gd name="connsiteY1" fmla="*/ 0 h 7716198"/>
              <a:gd name="connsiteX2" fmla="*/ 5445224 w 5451561"/>
              <a:gd name="connsiteY2" fmla="*/ 3844652 h 7716198"/>
              <a:gd name="connsiteX3" fmla="*/ 1942682 w 5451561"/>
              <a:gd name="connsiteY3" fmla="*/ 7716198 h 7716198"/>
              <a:gd name="connsiteX4" fmla="*/ 0 w 5451561"/>
              <a:gd name="connsiteY4" fmla="*/ 7689304 h 7716198"/>
              <a:gd name="connsiteX5" fmla="*/ 0 w 5451561"/>
              <a:gd name="connsiteY5" fmla="*/ 0 h 7716198"/>
              <a:gd name="connsiteX0" fmla="*/ 0 w 5451561"/>
              <a:gd name="connsiteY0" fmla="*/ 0 h 7721054"/>
              <a:gd name="connsiteX1" fmla="*/ 2722612 w 5451561"/>
              <a:gd name="connsiteY1" fmla="*/ 0 h 7721054"/>
              <a:gd name="connsiteX2" fmla="*/ 5445224 w 5451561"/>
              <a:gd name="connsiteY2" fmla="*/ 3844652 h 7721054"/>
              <a:gd name="connsiteX3" fmla="*/ 1942682 w 5451561"/>
              <a:gd name="connsiteY3" fmla="*/ 7716198 h 7721054"/>
              <a:gd name="connsiteX4" fmla="*/ 12700 w 5451561"/>
              <a:gd name="connsiteY4" fmla="*/ 7721054 h 7721054"/>
              <a:gd name="connsiteX5" fmla="*/ 0 w 5451561"/>
              <a:gd name="connsiteY5" fmla="*/ 0 h 7721054"/>
              <a:gd name="connsiteX0" fmla="*/ 0 w 5451437"/>
              <a:gd name="connsiteY0" fmla="*/ 197 h 7721251"/>
              <a:gd name="connsiteX1" fmla="*/ 2722612 w 5451437"/>
              <a:gd name="connsiteY1" fmla="*/ 197 h 7721251"/>
              <a:gd name="connsiteX2" fmla="*/ 5445224 w 5451437"/>
              <a:gd name="connsiteY2" fmla="*/ 3844849 h 7721251"/>
              <a:gd name="connsiteX3" fmla="*/ 1942682 w 5451437"/>
              <a:gd name="connsiteY3" fmla="*/ 7716395 h 7721251"/>
              <a:gd name="connsiteX4" fmla="*/ 12700 w 5451437"/>
              <a:gd name="connsiteY4" fmla="*/ 7721251 h 7721251"/>
              <a:gd name="connsiteX5" fmla="*/ 0 w 5451437"/>
              <a:gd name="connsiteY5" fmla="*/ 197 h 7721251"/>
              <a:gd name="connsiteX0" fmla="*/ 0 w 5451435"/>
              <a:gd name="connsiteY0" fmla="*/ 197 h 7721251"/>
              <a:gd name="connsiteX1" fmla="*/ 2722612 w 5451435"/>
              <a:gd name="connsiteY1" fmla="*/ 197 h 7721251"/>
              <a:gd name="connsiteX2" fmla="*/ 5445224 w 5451435"/>
              <a:gd name="connsiteY2" fmla="*/ 3844849 h 7721251"/>
              <a:gd name="connsiteX3" fmla="*/ 1942682 w 5451435"/>
              <a:gd name="connsiteY3" fmla="*/ 7716395 h 7721251"/>
              <a:gd name="connsiteX4" fmla="*/ 12700 w 5451435"/>
              <a:gd name="connsiteY4" fmla="*/ 7721251 h 7721251"/>
              <a:gd name="connsiteX5" fmla="*/ 0 w 5451435"/>
              <a:gd name="connsiteY5" fmla="*/ 197 h 772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1435" h="7721251">
                <a:moveTo>
                  <a:pt x="0" y="197"/>
                </a:moveTo>
                <a:lnTo>
                  <a:pt x="2722612" y="197"/>
                </a:lnTo>
                <a:cubicBezTo>
                  <a:pt x="4210592" y="-23385"/>
                  <a:pt x="5554294" y="2065383"/>
                  <a:pt x="5445224" y="3844849"/>
                </a:cubicBezTo>
                <a:cubicBezTo>
                  <a:pt x="5336154" y="5624315"/>
                  <a:pt x="4685218" y="7785306"/>
                  <a:pt x="1942682" y="7716395"/>
                </a:cubicBezTo>
                <a:lnTo>
                  <a:pt x="12700" y="7721251"/>
                </a:lnTo>
                <a:cubicBezTo>
                  <a:pt x="8467" y="5147566"/>
                  <a:pt x="4233" y="2573882"/>
                  <a:pt x="0" y="1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1152450" y="4419992"/>
            <a:ext cx="3096344" cy="1808911"/>
          </a:xfrm>
          <a:prstGeom prst="roundRect">
            <a:avLst>
              <a:gd name="adj" fmla="val 12239"/>
            </a:avLst>
          </a:prstGeom>
          <a:solidFill>
            <a:srgbClr val="99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800080"/>
              </a:highlight>
            </a:endParaRPr>
          </a:p>
        </p:txBody>
      </p:sp>
      <p:sp>
        <p:nvSpPr>
          <p:cNvPr id="19" name="TextBox 18"/>
          <p:cNvSpPr txBox="1"/>
          <p:nvPr/>
        </p:nvSpPr>
        <p:spPr>
          <a:xfrm>
            <a:off x="1512490" y="5114766"/>
            <a:ext cx="2304256" cy="646331"/>
          </a:xfrm>
          <a:prstGeom prst="rect">
            <a:avLst/>
          </a:prstGeom>
          <a:noFill/>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rPr>
              <a:t>A Welcome and Introduction to Time to Listen for Children and Young People</a:t>
            </a:r>
          </a:p>
        </p:txBody>
      </p:sp>
      <p:sp>
        <p:nvSpPr>
          <p:cNvPr id="20" name="TextBox 19"/>
          <p:cNvSpPr txBox="1"/>
          <p:nvPr/>
        </p:nvSpPr>
        <p:spPr>
          <a:xfrm>
            <a:off x="1349071" y="4653101"/>
            <a:ext cx="2631094" cy="461665"/>
          </a:xfrm>
          <a:prstGeom prst="rect">
            <a:avLst/>
          </a:prstGeom>
          <a:noFill/>
        </p:spPr>
        <p:txBody>
          <a:bodyPr wrap="square" rtlCol="0">
            <a:spAutoFit/>
          </a:bodyPr>
          <a:lstStyle/>
          <a:p>
            <a:pPr algn="ctr"/>
            <a:r>
              <a:rPr lang="en-GB" sz="2400" b="1" dirty="0">
                <a:solidFill>
                  <a:schemeClr val="bg1"/>
                </a:solidFill>
                <a:latin typeface="Frutiger LT Std 55 Roman" panose="020B0602020204020204" pitchFamily="34" charset="0"/>
              </a:rPr>
              <a:t>Children’s Guide</a:t>
            </a:r>
            <a:endParaRPr lang="en-GB" sz="2400" dirty="0">
              <a:solidFill>
                <a:schemeClr val="bg1"/>
              </a:solidFill>
              <a:latin typeface="Frutiger LT Std 55 Roman" panose="020B0602020204020204" pitchFamily="34" charset="0"/>
            </a:endParaRPr>
          </a:p>
        </p:txBody>
      </p:sp>
      <p:sp>
        <p:nvSpPr>
          <p:cNvPr id="21" name="TextBox 20"/>
          <p:cNvSpPr txBox="1"/>
          <p:nvPr/>
        </p:nvSpPr>
        <p:spPr>
          <a:xfrm>
            <a:off x="1152450" y="6490513"/>
            <a:ext cx="3024336" cy="246221"/>
          </a:xfrm>
          <a:prstGeom prst="rect">
            <a:avLst/>
          </a:prstGeom>
          <a:noFill/>
        </p:spPr>
        <p:txBody>
          <a:bodyPr wrap="square" rtlCol="0">
            <a:spAutoFit/>
          </a:bodyPr>
          <a:lstStyle/>
          <a:p>
            <a:pPr algn="ctr"/>
            <a:r>
              <a:rPr lang="en-GB" sz="1000" dirty="0">
                <a:solidFill>
                  <a:srgbClr val="005EB8"/>
                </a:solidFill>
                <a:latin typeface="Frutiger LT Std 55 Roman" pitchFamily="34" charset="0"/>
              </a:rPr>
              <a:t>Updated: July 2025</a:t>
            </a:r>
          </a:p>
        </p:txBody>
      </p:sp>
      <p:pic>
        <p:nvPicPr>
          <p:cNvPr id="2" name="Picture 1" descr="A picture containing text, clipart&#10;&#10;Description automatically generated">
            <a:extLst>
              <a:ext uri="{FF2B5EF4-FFF2-40B4-BE49-F238E27FC236}">
                <a16:creationId xmlns:a16="http://schemas.microsoft.com/office/drawing/2014/main" id="{496B990B-959E-122A-A6A4-3E6283DE5A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938" y="271479"/>
            <a:ext cx="1737360" cy="657860"/>
          </a:xfrm>
          <a:prstGeom prst="rect">
            <a:avLst/>
          </a:prstGeom>
          <a:noFill/>
          <a:ln>
            <a:noFill/>
          </a:ln>
        </p:spPr>
      </p:pic>
      <p:sp>
        <p:nvSpPr>
          <p:cNvPr id="4" name="TextBox 3">
            <a:extLst>
              <a:ext uri="{FF2B5EF4-FFF2-40B4-BE49-F238E27FC236}">
                <a16:creationId xmlns:a16="http://schemas.microsoft.com/office/drawing/2014/main" id="{40F142F4-B9A5-2A8E-EC28-875449703EB5}"/>
              </a:ext>
            </a:extLst>
          </p:cNvPr>
          <p:cNvSpPr txBox="1"/>
          <p:nvPr/>
        </p:nvSpPr>
        <p:spPr>
          <a:xfrm>
            <a:off x="1062939" y="1002561"/>
            <a:ext cx="3096344" cy="307777"/>
          </a:xfrm>
          <a:prstGeom prst="rect">
            <a:avLst/>
          </a:prstGeom>
          <a:noFill/>
        </p:spPr>
        <p:txBody>
          <a:bodyPr wrap="square" anchor="ctr">
            <a:spAutoFit/>
          </a:bodyPr>
          <a:lstStyle/>
          <a:p>
            <a:r>
              <a:rPr lang="en-GB" dirty="0">
                <a:solidFill>
                  <a:schemeClr val="bg1">
                    <a:lumMod val="50000"/>
                  </a:schemeClr>
                </a:solidFill>
                <a:effectLst/>
                <a:latin typeface="Helvetica" pitchFamily="2" charset="0"/>
              </a:rPr>
              <a:t>Counselling and Therapeutic Service</a:t>
            </a:r>
          </a:p>
        </p:txBody>
      </p:sp>
      <p:pic>
        <p:nvPicPr>
          <p:cNvPr id="6" name="Picture 2">
            <a:extLst>
              <a:ext uri="{FF2B5EF4-FFF2-40B4-BE49-F238E27FC236}">
                <a16:creationId xmlns:a16="http://schemas.microsoft.com/office/drawing/2014/main" id="{6FC64C7D-117E-3339-0DE0-4087815C2B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18" y="1481127"/>
            <a:ext cx="4130799" cy="275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8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355" y="324247"/>
            <a:ext cx="2173858" cy="400110"/>
          </a:xfrm>
          <a:prstGeom prst="rect">
            <a:avLst/>
          </a:prstGeom>
          <a:noFill/>
        </p:spPr>
        <p:txBody>
          <a:bodyPr wrap="square" rtlCol="0">
            <a:spAutoFit/>
          </a:bodyPr>
          <a:lstStyle/>
          <a:p>
            <a:r>
              <a:rPr lang="en-GB" sz="2000" b="1" dirty="0">
                <a:solidFill>
                  <a:srgbClr val="005EB8"/>
                </a:solidFill>
                <a:latin typeface="Frutiger LT Std 55 Roman" pitchFamily="34" charset="0"/>
              </a:rPr>
              <a:t>Time to Listen CIC</a:t>
            </a:r>
          </a:p>
        </p:txBody>
      </p:sp>
      <p:sp>
        <p:nvSpPr>
          <p:cNvPr id="6" name="TextBox 5"/>
          <p:cNvSpPr txBox="1"/>
          <p:nvPr/>
        </p:nvSpPr>
        <p:spPr>
          <a:xfrm>
            <a:off x="324359" y="1048603"/>
            <a:ext cx="4680520" cy="10587514"/>
          </a:xfrm>
          <a:prstGeom prst="rect">
            <a:avLst/>
          </a:prstGeom>
          <a:noFill/>
        </p:spPr>
        <p:txBody>
          <a:bodyPr wrap="square" numCol="2" spcCol="180000" rtlCol="0">
            <a:spAutoFit/>
          </a:bodyPr>
          <a:lstStyle/>
          <a:p>
            <a:r>
              <a:rPr lang="en-GB" sz="1600" b="1" dirty="0">
                <a:solidFill>
                  <a:srgbClr val="0070C0"/>
                </a:solidFill>
                <a:latin typeface="Arial" panose="020B0604020202020204" pitchFamily="34" charset="0"/>
                <a:cs typeface="Arial" panose="020B0604020202020204" pitchFamily="34" charset="0"/>
              </a:rPr>
              <a:t>Hello 👋🏼</a:t>
            </a:r>
          </a:p>
          <a:p>
            <a:endParaRPr lang="en-GB" sz="1050" b="1" dirty="0">
              <a:solidFill>
                <a:srgbClr val="0070C0"/>
              </a:solidFill>
              <a:latin typeface="Arial" panose="020B0604020202020204" pitchFamily="34" charset="0"/>
              <a:cs typeface="Arial" panose="020B0604020202020204" pitchFamily="34" charset="0"/>
            </a:endParaRPr>
          </a:p>
          <a:p>
            <a:pPr>
              <a:lnSpc>
                <a:spcPct val="150000"/>
              </a:lnSpc>
            </a:pPr>
            <a:r>
              <a:rPr lang="en-GB" sz="1050" b="1" dirty="0">
                <a:latin typeface="Arial" panose="020B0604020202020204" pitchFamily="34" charset="0"/>
                <a:cs typeface="Arial" panose="020B0604020202020204" pitchFamily="34" charset="0"/>
              </a:rPr>
              <a:t>Welcome to Time to Listen!</a:t>
            </a:r>
            <a:endParaRPr lang="en-GB" sz="1050" dirty="0">
              <a:latin typeface="Arial" panose="020B0604020202020204" pitchFamily="34" charset="0"/>
              <a:cs typeface="Arial" panose="020B0604020202020204" pitchFamily="34" charset="0"/>
            </a:endParaRP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GB" sz="1050" dirty="0">
                <a:latin typeface="Arial" panose="020B0604020202020204" pitchFamily="34" charset="0"/>
                <a:cs typeface="Arial" panose="020B0604020202020204" pitchFamily="34" charset="0"/>
              </a:rPr>
              <a:t>I started working with Time to Listen’s kind and friendly therapists when I was 10 years old. I was very nervous at the start to accept their help. After a few sessions I began to put trust in my therapist. They were extremely patient with me and took things at my pace. I soon learnt that therapy isn’t frightening or weird. In fact, it’s the complete opposite! Therapy can help you work through trauma or tricky feelings giving you an opportunity to have an amazing future and life with your family.</a:t>
            </a: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Time to Listen</a:t>
            </a:r>
            <a:r>
              <a:rPr lang="en-US" sz="1050" dirty="0">
                <a:latin typeface="Arial" panose="020B0604020202020204" pitchFamily="34" charset="0"/>
                <a:ea typeface="MS Mincho" panose="02020609040205080304" pitchFamily="49" charset="-128"/>
                <a:cs typeface="Arial" panose="020B0604020202020204" pitchFamily="34" charset="0"/>
              </a:rPr>
              <a:t> have beautiful</a:t>
            </a:r>
          </a:p>
          <a:p>
            <a:pPr>
              <a:lnSpc>
                <a:spcPct val="150000"/>
              </a:lnSpc>
            </a:pPr>
            <a:r>
              <a:rPr lang="en-US" sz="1050" dirty="0">
                <a:latin typeface="Arial" panose="020B0604020202020204" pitchFamily="34" charset="0"/>
                <a:ea typeface="MS Mincho" panose="02020609040205080304" pitchFamily="49" charset="-128"/>
                <a:cs typeface="Arial" panose="020B0604020202020204" pitchFamily="34" charset="0"/>
              </a:rPr>
              <a:t>therapy rooms that are cozy, safe and full of amazing resources.</a:t>
            </a: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r>
              <a:rPr lang="en-US" sz="1050" dirty="0">
                <a:latin typeface="Arial" panose="020B0604020202020204" pitchFamily="34" charset="0"/>
                <a:ea typeface="MS Mincho" panose="02020609040205080304" pitchFamily="49" charset="-128"/>
                <a:cs typeface="Arial" panose="020B0604020202020204" pitchFamily="34" charset="0"/>
              </a:rPr>
              <a:t>There is an art room and a huge playroom along with a team of expert psychotherapists and counsellors who have been specifically chosen due to their qualifications and ability to work with children, young people and their families.</a:t>
            </a:r>
            <a:endParaRPr lang="en-GB" sz="105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endParaRPr lang="en-GB" sz="1050" dirty="0">
              <a:latin typeface="Arial" panose="020B0604020202020204" pitchFamily="34" charset="0"/>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As you begin your support within Time to Listen my words of encouragement to you are: - </a:t>
            </a:r>
          </a:p>
          <a:p>
            <a:pPr algn="ct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“Remember that there is always light at the end of the tunnel; trust in the process; and make the most of your therapy!”</a:t>
            </a: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ctr" fontAlgn="base"/>
            <a:endParaRPr lang="en-GB" sz="1600" dirty="0">
              <a:effectLst/>
              <a:latin typeface="Baguet Script" panose="020F0502020204030204" pitchFamily="34" charset="0"/>
              <a:ea typeface="MS Mincho" panose="02020609040205080304" pitchFamily="49" charset="-128"/>
              <a:cs typeface="Baguet Script" panose="020F0502020204030204" pitchFamily="34" charset="0"/>
            </a:endParaRPr>
          </a:p>
          <a:p>
            <a:pPr algn="ctr" fontAlgn="base"/>
            <a:r>
              <a:rPr lang="en-GB" sz="1600" dirty="0">
                <a:solidFill>
                  <a:srgbClr val="0070C0"/>
                </a:solidFill>
                <a:effectLst/>
                <a:latin typeface="Baguet Script" panose="020F0502020204030204" pitchFamily="34" charset="0"/>
                <a:ea typeface="MS Mincho" panose="02020609040205080304" pitchFamily="49" charset="-128"/>
                <a:cs typeface="Baguet Script" panose="020F0502020204030204" pitchFamily="34" charset="0"/>
              </a:rPr>
              <a:t>Ruby x</a:t>
            </a:r>
            <a:endParaRPr lang="en-US" sz="1600" dirty="0">
              <a:solidFill>
                <a:srgbClr val="0070C0"/>
              </a:solidFill>
              <a:effectLst/>
              <a:latin typeface="Baguet Script" panose="020F0502020204030204" pitchFamily="34" charset="0"/>
              <a:ea typeface="MS Mincho" panose="02020609040205080304" pitchFamily="49" charset="-128"/>
              <a:cs typeface="Baguet Script" panose="020F0502020204030204" pitchFamily="34" charset="0"/>
            </a:endParaRPr>
          </a:p>
          <a:p>
            <a:pPr fontAlgn="base"/>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pic>
        <p:nvPicPr>
          <p:cNvPr id="2" name="Picture 1" descr="A group of people smiling for a photo&#10;&#10;Description automatically generated">
            <a:extLst>
              <a:ext uri="{FF2B5EF4-FFF2-40B4-BE49-F238E27FC236}">
                <a16:creationId xmlns:a16="http://schemas.microsoft.com/office/drawing/2014/main" id="{2549E681-634F-47D0-0F21-9C0447153C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873" b="-2"/>
          <a:stretch/>
        </p:blipFill>
        <p:spPr bwMode="auto">
          <a:xfrm>
            <a:off x="2664619" y="1"/>
            <a:ext cx="2664619" cy="2017792"/>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p:spPr>
      </p:pic>
      <p:sp>
        <p:nvSpPr>
          <p:cNvPr id="3" name="Rectangle 2">
            <a:extLst>
              <a:ext uri="{FF2B5EF4-FFF2-40B4-BE49-F238E27FC236}">
                <a16:creationId xmlns:a16="http://schemas.microsoft.com/office/drawing/2014/main" id="{686FABD9-38B7-3F16-BA03-B9574A5E81A1}"/>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a:extLst>
              <a:ext uri="{FF2B5EF4-FFF2-40B4-BE49-F238E27FC236}">
                <a16:creationId xmlns:a16="http://schemas.microsoft.com/office/drawing/2014/main" id="{09576326-349B-D80E-3286-AB1C67DEB263}"/>
              </a:ext>
            </a:extLst>
          </p:cNvPr>
          <p:cNvSpPr>
            <a:spLocks noGrp="1"/>
          </p:cNvSpPr>
          <p:nvPr>
            <p:ph type="sldNum" sz="quarter" idx="12"/>
          </p:nvPr>
        </p:nvSpPr>
        <p:spPr/>
        <p:txBody>
          <a:bodyPr/>
          <a:lstStyle/>
          <a:p>
            <a:fld id="{682D07D2-FE91-4819-BA57-D0495BE6C405}" type="slidenum">
              <a:rPr lang="en-GB" smtClean="0"/>
              <a:t>2</a:t>
            </a:fld>
            <a:endParaRPr lang="en-GB"/>
          </a:p>
        </p:txBody>
      </p:sp>
    </p:spTree>
    <p:extLst>
      <p:ext uri="{BB962C8B-B14F-4D97-AF65-F5344CB8AC3E}">
        <p14:creationId xmlns:p14="http://schemas.microsoft.com/office/powerpoint/2010/main" val="192419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612F-CE2C-A968-3005-270B2502FA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5849A6-FC41-F631-7F3F-23327456AF94}"/>
              </a:ext>
            </a:extLst>
          </p:cNvPr>
          <p:cNvSpPr txBox="1"/>
          <p:nvPr/>
        </p:nvSpPr>
        <p:spPr>
          <a:xfrm>
            <a:off x="101637" y="276167"/>
            <a:ext cx="2890601" cy="338554"/>
          </a:xfrm>
          <a:prstGeom prst="rect">
            <a:avLst/>
          </a:prstGeom>
          <a:noFill/>
        </p:spPr>
        <p:txBody>
          <a:bodyPr wrap="square" rtlCol="0">
            <a:spAutoFit/>
          </a:bodyPr>
          <a:lstStyle/>
          <a:p>
            <a:r>
              <a:rPr lang="en-GB" sz="1600" b="1" dirty="0">
                <a:solidFill>
                  <a:srgbClr val="005EB8"/>
                </a:solidFill>
                <a:latin typeface="Arial" panose="020B0604020202020204" pitchFamily="34" charset="0"/>
                <a:cs typeface="Arial" panose="020B0604020202020204" pitchFamily="34" charset="0"/>
              </a:rPr>
              <a:t>What is Counselling?</a:t>
            </a:r>
          </a:p>
        </p:txBody>
      </p:sp>
      <p:sp>
        <p:nvSpPr>
          <p:cNvPr id="6" name="TextBox 5">
            <a:extLst>
              <a:ext uri="{FF2B5EF4-FFF2-40B4-BE49-F238E27FC236}">
                <a16:creationId xmlns:a16="http://schemas.microsoft.com/office/drawing/2014/main" id="{55E0BBB9-9762-9383-1619-3BFEABC4F45A}"/>
              </a:ext>
            </a:extLst>
          </p:cNvPr>
          <p:cNvSpPr txBox="1"/>
          <p:nvPr/>
        </p:nvSpPr>
        <p:spPr>
          <a:xfrm>
            <a:off x="111832" y="498190"/>
            <a:ext cx="5083262" cy="8336898"/>
          </a:xfrm>
          <a:prstGeom prst="rect">
            <a:avLst/>
          </a:prstGeom>
          <a:noFill/>
        </p:spPr>
        <p:txBody>
          <a:bodyPr wrap="square" numCol="2" spcCol="180000" rtlCol="0">
            <a:spAutoFit/>
          </a:bodyPr>
          <a:lstStyle/>
          <a:p>
            <a:endParaRPr lang="en-GB" sz="1050" b="1" dirty="0">
              <a:solidFill>
                <a:srgbClr val="0070C0"/>
              </a:solidFill>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What is counselling?</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It is a safe space where you can talk about your feelings and thoughts</a:t>
            </a:r>
          </a:p>
          <a:p>
            <a:endParaRPr lang="en-GB" sz="1050" b="1" dirty="0">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Why do people/young people go to counselling?</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When they feel sad, worried, angry, confused or have specific problems, for example with school, friendships or family.</a:t>
            </a:r>
          </a:p>
          <a:p>
            <a:endParaRPr lang="en-GB" sz="1050" b="1" dirty="0">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What does a counsellor do?</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They will listen, help you to understand your feelings and support you in finding ways to feel better. They are not there to punish you or to judge you. They will provide a kind and caring relationship that is understanding and accepting.</a:t>
            </a:r>
          </a:p>
          <a:p>
            <a:endParaRPr lang="en-GB" sz="1050" dirty="0">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Will the counsellor share our discussions with my parents/carers?</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Our counselling service is confidential which means the things you say are private and will not be shared with your parents/carers or other people unless they feel you or someone else has or will come to some harm; then they will discuss with you who they need to share information with to keep you safe.</a:t>
            </a:r>
          </a:p>
          <a:p>
            <a:endParaRPr lang="en-GB" sz="1050" b="1" dirty="0">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How long do the sessions last and how often will I need to attend?</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Sessions are usually 50 minutes long and take place once a week. </a:t>
            </a: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solidFill>
                <a:srgbClr val="005EB8"/>
              </a:solidFill>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I feel nervous about going to therapy. How will you help me to feel ok?</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Your counsellor can show you around our building before you start your sessions so that you know where you will be coming to. Your counsellor will always offer you a drink and biscuit when you meet with them.</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Your counsellor is used to helping children and young people with big emotions. If you find it hard to talk about your feelings, they will find creative ways to help you such as using music, mood cards, books, games and a range of toys and other items.</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They will follow your lead and let you choose where to sit and how best to help you each week.</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Your counsellor will be friendly, fun and kind.</a:t>
            </a:r>
          </a:p>
          <a:p>
            <a:endParaRPr lang="en-GB" sz="1050" dirty="0">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What are my rights in counselling?</a:t>
            </a:r>
          </a:p>
          <a:p>
            <a:endParaRPr lang="en-GB"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You can say how you feel.</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You can ask questions.</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You can stop if you feel uncomfortable.</a:t>
            </a: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E51EBD0-AABF-E349-E322-3AF1BDFA3BBC}"/>
              </a:ext>
            </a:extLst>
          </p:cNvPr>
          <p:cNvPicPr>
            <a:picLocks noChangeAspect="1"/>
          </p:cNvPicPr>
          <p:nvPr/>
        </p:nvPicPr>
        <p:blipFill>
          <a:blip r:embed="rId2" cstate="print">
            <a:extLst>
              <a:ext uri="{28A0092B-C50C-407E-A947-70E740481C1C}">
                <a14:useLocalDpi xmlns:a14="http://schemas.microsoft.com/office/drawing/2010/main" val="0"/>
              </a:ext>
            </a:extLst>
          </a:blip>
          <a:srcRect t="21603" r="18418" b="21603"/>
          <a:stretch>
            <a:fillRect/>
          </a:stretch>
        </p:blipFill>
        <p:spPr bwMode="auto">
          <a:xfrm>
            <a:off x="3312691" y="0"/>
            <a:ext cx="1995573" cy="1852306"/>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p:spPr>
      </p:pic>
      <p:sp>
        <p:nvSpPr>
          <p:cNvPr id="3" name="Rectangle 2">
            <a:extLst>
              <a:ext uri="{FF2B5EF4-FFF2-40B4-BE49-F238E27FC236}">
                <a16:creationId xmlns:a16="http://schemas.microsoft.com/office/drawing/2014/main" id="{FABFC330-3BF2-9BF6-4DB3-D8B6BCF981C2}"/>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1B216716-C320-2E13-BA0C-36882608A51D}"/>
              </a:ext>
            </a:extLst>
          </p:cNvPr>
          <p:cNvSpPr txBox="1"/>
          <p:nvPr/>
        </p:nvSpPr>
        <p:spPr>
          <a:xfrm>
            <a:off x="2666791" y="1452197"/>
            <a:ext cx="2662447" cy="400110"/>
          </a:xfrm>
          <a:prstGeom prst="rect">
            <a:avLst/>
          </a:prstGeom>
          <a:solidFill>
            <a:schemeClr val="accent4">
              <a:lumMod val="20000"/>
              <a:lumOff val="80000"/>
            </a:schemeClr>
          </a:solidFill>
        </p:spPr>
        <p:txBody>
          <a:bodyPr wrap="square" rtlCol="0">
            <a:spAutoFit/>
          </a:bodyPr>
          <a:lstStyle/>
          <a:p>
            <a:pPr algn="ctr"/>
            <a:r>
              <a:rPr lang="en-GB" sz="1000" b="1" i="1" dirty="0">
                <a:latin typeface="Arial" panose="020B0604020202020204" pitchFamily="34" charset="0"/>
                <a:cs typeface="Arial" panose="020B0604020202020204" pitchFamily="34" charset="0"/>
              </a:rPr>
              <a:t>You may spot “</a:t>
            </a:r>
            <a:r>
              <a:rPr lang="en-GB" sz="1000" b="1" i="1" dirty="0">
                <a:solidFill>
                  <a:schemeClr val="tx2"/>
                </a:solidFill>
                <a:latin typeface="Arial" panose="020B0604020202020204" pitchFamily="34" charset="0"/>
                <a:cs typeface="Arial" panose="020B0604020202020204" pitchFamily="34" charset="0"/>
              </a:rPr>
              <a:t>Poppy”</a:t>
            </a:r>
            <a:r>
              <a:rPr lang="en-GB" sz="1000" b="1" i="1" dirty="0">
                <a:latin typeface="Arial" panose="020B0604020202020204" pitchFamily="34" charset="0"/>
                <a:cs typeface="Arial" panose="020B0604020202020204" pitchFamily="34" charset="0"/>
              </a:rPr>
              <a:t> at Time to Listen – one of our young trainee therapy dogs</a:t>
            </a:r>
          </a:p>
        </p:txBody>
      </p:sp>
      <p:sp>
        <p:nvSpPr>
          <p:cNvPr id="10" name="Slide Number Placeholder 9">
            <a:extLst>
              <a:ext uri="{FF2B5EF4-FFF2-40B4-BE49-F238E27FC236}">
                <a16:creationId xmlns:a16="http://schemas.microsoft.com/office/drawing/2014/main" id="{D17E9DA6-2B4E-26D8-ECD1-D673AC678C95}"/>
              </a:ext>
            </a:extLst>
          </p:cNvPr>
          <p:cNvSpPr>
            <a:spLocks noGrp="1"/>
          </p:cNvSpPr>
          <p:nvPr>
            <p:ph type="sldNum" sz="quarter" idx="12"/>
          </p:nvPr>
        </p:nvSpPr>
        <p:spPr/>
        <p:txBody>
          <a:bodyPr/>
          <a:lstStyle/>
          <a:p>
            <a:fld id="{682D07D2-FE91-4819-BA57-D0495BE6C405}" type="slidenum">
              <a:rPr lang="en-GB" smtClean="0"/>
              <a:t>3</a:t>
            </a:fld>
            <a:endParaRPr lang="en-GB"/>
          </a:p>
        </p:txBody>
      </p:sp>
    </p:spTree>
    <p:extLst>
      <p:ext uri="{BB962C8B-B14F-4D97-AF65-F5344CB8AC3E}">
        <p14:creationId xmlns:p14="http://schemas.microsoft.com/office/powerpoint/2010/main" val="263411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153" y="324247"/>
            <a:ext cx="4680520" cy="10587514"/>
          </a:xfrm>
          <a:prstGeom prst="rect">
            <a:avLst/>
          </a:prstGeom>
          <a:noFill/>
        </p:spPr>
        <p:txBody>
          <a:bodyPr wrap="square" numCol="2" spcCol="180000" rtlCol="0">
            <a:spAutoFit/>
          </a:bodyPr>
          <a:lstStyle/>
          <a:p>
            <a:endParaRPr lang="en-GB" sz="1050" b="1" dirty="0">
              <a:solidFill>
                <a:srgbClr val="0070C0"/>
              </a:solidFill>
              <a:latin typeface="Arial" panose="020B0604020202020204" pitchFamily="34" charset="0"/>
              <a:cs typeface="Arial" panose="020B0604020202020204" pitchFamily="34" charset="0"/>
            </a:endParaRPr>
          </a:p>
          <a:p>
            <a:pPr fontAlgn="base"/>
            <a:r>
              <a:rPr lang="en-GB" sz="1050" b="1" dirty="0">
                <a:solidFill>
                  <a:srgbClr val="0070C0"/>
                </a:solidFill>
                <a:effectLst/>
                <a:latin typeface="Arial" panose="020B0604020202020204" pitchFamily="34" charset="0"/>
                <a:ea typeface="MS Mincho" panose="02020609040205080304" pitchFamily="49" charset="-128"/>
                <a:cs typeface="Arial" panose="020B0604020202020204" pitchFamily="34" charset="0"/>
              </a:rPr>
              <a:t>About Time to Listen CIC</a:t>
            </a:r>
          </a:p>
          <a:p>
            <a:pPr fontAlgn="base"/>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Time to Listen was set up in July 2013 to help and support children, young people, and families and to provide counselling for adults.</a:t>
            </a:r>
          </a:p>
          <a:p>
            <a:pPr fontAlgn="base">
              <a:lnSpc>
                <a:spcPct val="150000"/>
              </a:lnSpc>
            </a:pPr>
            <a:r>
              <a:rPr lang="en-GB" sz="1050" dirty="0">
                <a:latin typeface="Arial" panose="020B0604020202020204" pitchFamily="34" charset="0"/>
                <a:ea typeface="MS Mincho" panose="02020609040205080304" pitchFamily="49" charset="-128"/>
                <a:cs typeface="Arial" panose="020B0604020202020204" pitchFamily="34" charset="0"/>
              </a:rPr>
              <a:t>We are</a:t>
            </a:r>
            <a:r>
              <a:rPr lang="en-GB" sz="1050" dirty="0">
                <a:effectLst/>
                <a:latin typeface="Arial" panose="020B0604020202020204" pitchFamily="34" charset="0"/>
                <a:ea typeface="MS Mincho" panose="02020609040205080304" pitchFamily="49" charset="-128"/>
                <a:cs typeface="Arial" panose="020B0604020202020204" pitchFamily="34" charset="0"/>
              </a:rPr>
              <a:t> based in Marvell House Children’s Centre in Hull. </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Marvell House Children’s Centre</a:t>
            </a:r>
          </a:p>
          <a:p>
            <a:pPr fontAlgn="base">
              <a:lnSpc>
                <a:spcPct val="150000"/>
              </a:lnSpc>
            </a:pPr>
            <a:endParaRPr lang="en-GB" sz="1050" dirty="0">
              <a:latin typeface="Arial" panose="020B0604020202020204" pitchFamily="34" charset="0"/>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Time to Listen CIC was registered with Ofsted as an adoption support agency in January 2018. </a:t>
            </a:r>
            <a:r>
              <a:rPr lang="en-GB" sz="1050" dirty="0">
                <a:latin typeface="Arial" panose="020B0604020202020204" pitchFamily="34" charset="0"/>
                <a:ea typeface="MS Mincho" panose="02020609040205080304" pitchFamily="49" charset="-128"/>
                <a:cs typeface="Arial" panose="020B0604020202020204" pitchFamily="34" charset="0"/>
              </a:rPr>
              <a:t>T</a:t>
            </a:r>
            <a:r>
              <a:rPr lang="en-GB" sz="1050" dirty="0">
                <a:effectLst/>
                <a:latin typeface="Arial" panose="020B0604020202020204" pitchFamily="34" charset="0"/>
                <a:ea typeface="MS Mincho" panose="02020609040205080304" pitchFamily="49" charset="-128"/>
                <a:cs typeface="Arial" panose="020B0604020202020204" pitchFamily="34" charset="0"/>
              </a:rPr>
              <a:t>his means that Ofsted regularly checks that Time to Listen are doing things properly. They have visited us in February 2019 and in May 2023 and have written reports about their findings to tell people how we are doing. </a:t>
            </a:r>
            <a:endParaRPr lang="en-GB" sz="1050" dirty="0">
              <a:latin typeface="Arial" panose="020B0604020202020204" pitchFamily="34" charset="0"/>
              <a:ea typeface="MS Mincho" panose="02020609040205080304" pitchFamily="49" charset="-128"/>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lnSpc>
                <a:spcPct val="150000"/>
              </a:lnSpc>
            </a:pPr>
            <a:endParaRPr lang="en-GB" sz="1050" b="1" dirty="0">
              <a:solidFill>
                <a:srgbClr val="0070C0"/>
              </a:solidFill>
              <a:latin typeface="Arial" panose="020B0604020202020204" pitchFamily="34" charset="0"/>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After hearing what people had to say during these two visits, the Ofsted Inspectors said that </a:t>
            </a:r>
            <a:r>
              <a:rPr lang="en-GB" sz="1050" dirty="0">
                <a:latin typeface="Arial" panose="020B0604020202020204" pitchFamily="34" charset="0"/>
                <a:ea typeface="MS Mincho" panose="02020609040205080304" pitchFamily="49" charset="-128"/>
                <a:cs typeface="Arial" panose="020B0604020202020204" pitchFamily="34" charset="0"/>
              </a:rPr>
              <a:t>T</a:t>
            </a:r>
            <a:r>
              <a:rPr lang="en-GB" sz="1050" dirty="0">
                <a:effectLst/>
                <a:latin typeface="Arial" panose="020B0604020202020204" pitchFamily="34" charset="0"/>
                <a:ea typeface="MS Mincho" panose="02020609040205080304" pitchFamily="49" charset="-128"/>
                <a:cs typeface="Arial" panose="020B0604020202020204" pitchFamily="34" charset="0"/>
              </a:rPr>
              <a:t>ime to Listen is a </a:t>
            </a:r>
            <a:r>
              <a:rPr lang="en-GB" sz="1050" b="1" dirty="0">
                <a:effectLst/>
                <a:latin typeface="Arial" panose="020B0604020202020204" pitchFamily="34" charset="0"/>
                <a:ea typeface="MS Mincho" panose="02020609040205080304" pitchFamily="49" charset="-128"/>
                <a:cs typeface="Arial" panose="020B0604020202020204" pitchFamily="34" charset="0"/>
              </a:rPr>
              <a:t>good</a:t>
            </a:r>
            <a:r>
              <a:rPr lang="en-GB" sz="1050" dirty="0">
                <a:effectLst/>
                <a:latin typeface="Arial" panose="020B0604020202020204" pitchFamily="34" charset="0"/>
                <a:ea typeface="MS Mincho" panose="02020609040205080304" pitchFamily="49" charset="-128"/>
                <a:cs typeface="Arial" panose="020B0604020202020204" pitchFamily="34" charset="0"/>
              </a:rPr>
              <a:t> agency.</a:t>
            </a:r>
          </a:p>
          <a:p>
            <a:pPr fontAlgn="base"/>
            <a:endParaRPr lang="en-GB" sz="1050" dirty="0">
              <a:latin typeface="Arial" panose="020B0604020202020204" pitchFamily="34" charset="0"/>
              <a:ea typeface="MS Mincho" panose="02020609040205080304" pitchFamily="49" charset="-128"/>
              <a:cs typeface="Arial" panose="020B0604020202020204" pitchFamily="34" charset="0"/>
            </a:endParaRPr>
          </a:p>
          <a:p>
            <a:pPr algn="ctr" fontAlgn="base"/>
            <a:endParaRPr lang="en-GB" sz="400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b="1" dirty="0">
              <a:solidFill>
                <a:srgbClr val="0070C0"/>
              </a:solidFill>
              <a:latin typeface="Arial" panose="020B0604020202020204" pitchFamily="34" charset="0"/>
              <a:cs typeface="Arial" panose="020B0604020202020204" pitchFamily="34" charset="0"/>
            </a:endParaRPr>
          </a:p>
          <a:p>
            <a:pPr fontAlgn="base">
              <a:lnSpc>
                <a:spcPct val="150000"/>
              </a:lnSpc>
            </a:pPr>
            <a:r>
              <a:rPr lang="en-GB" sz="1050" b="1" dirty="0">
                <a:solidFill>
                  <a:srgbClr val="0070C0"/>
                </a:solidFill>
                <a:latin typeface="Arial" panose="020B0604020202020204" pitchFamily="34" charset="0"/>
                <a:cs typeface="Arial" panose="020B0604020202020204" pitchFamily="34" charset="0"/>
              </a:rPr>
              <a:t>What is the Main Purpose of Time to Listen? </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latin typeface="Arial" panose="020B0604020202020204" pitchFamily="34" charset="0"/>
                <a:ea typeface="MS Mincho" panose="02020609040205080304" pitchFamily="49" charset="-128"/>
                <a:cs typeface="Arial" panose="020B0604020202020204" pitchFamily="34" charset="0"/>
              </a:rPr>
              <a:t>At Time to Listen we aim to</a:t>
            </a:r>
            <a:r>
              <a:rPr lang="en-GB" sz="1050" dirty="0">
                <a:effectLst/>
                <a:latin typeface="Arial" panose="020B0604020202020204" pitchFamily="34" charset="0"/>
                <a:ea typeface="MS Mincho" panose="02020609040205080304" pitchFamily="49" charset="-128"/>
                <a:cs typeface="Arial" panose="020B0604020202020204" pitchFamily="34" charset="0"/>
              </a:rPr>
              <a:t> be one of the best therapy and counselling services there is, with an experienced, understanding, dedicated and caring team who always strive to do their best to help children, young people and their families to do well and move forwards to a bright future.</a:t>
            </a:r>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86FABD9-38B7-3F16-BA03-B9574A5E81A1}"/>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0C1F3B80-4EA2-7A51-5040-B6C99BB50640}"/>
              </a:ext>
            </a:extLst>
          </p:cNvPr>
          <p:cNvPicPr>
            <a:picLocks noChangeAspect="1"/>
          </p:cNvPicPr>
          <p:nvPr/>
        </p:nvPicPr>
        <p:blipFill>
          <a:blip r:embed="rId2" cstate="print">
            <a:extLst>
              <a:ext uri="{28A0092B-C50C-407E-A947-70E740481C1C}">
                <a14:useLocalDpi xmlns:a14="http://schemas.microsoft.com/office/drawing/2010/main" val="0"/>
              </a:ext>
            </a:extLst>
          </a:blip>
          <a:srcRect t="5080" b="5080"/>
          <a:stretch/>
        </p:blipFill>
        <p:spPr bwMode="auto">
          <a:xfrm>
            <a:off x="397565" y="2484487"/>
            <a:ext cx="2137356" cy="1440160"/>
          </a:xfrm>
          <a:prstGeom prst="rect">
            <a:avLst/>
          </a:prstGeom>
          <a:ln>
            <a:noFill/>
          </a:ln>
          <a:extLst>
            <a:ext uri="{53640926-AAD7-44D8-BBD7-CCE9431645EC}">
              <a14:shadowObscured xmlns:a14="http://schemas.microsoft.com/office/drawing/2010/main"/>
            </a:ext>
          </a:extLst>
        </p:spPr>
      </p:pic>
      <p:sp>
        <p:nvSpPr>
          <p:cNvPr id="8" name="Rectangle 4">
            <a:extLst>
              <a:ext uri="{FF2B5EF4-FFF2-40B4-BE49-F238E27FC236}">
                <a16:creationId xmlns:a16="http://schemas.microsoft.com/office/drawing/2014/main" id="{14ABBE2F-E669-A49E-7A2A-888F69D6389A}"/>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5" descr="Like Emoji - Smiley Face Thumbs Up (800x765), Png Download">
            <a:extLst>
              <a:ext uri="{FF2B5EF4-FFF2-40B4-BE49-F238E27FC236}">
                <a16:creationId xmlns:a16="http://schemas.microsoft.com/office/drawing/2014/main" id="{7E38C67A-F9F0-8C6C-3BE0-35B08B3C4279}"/>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312691" y="3198903"/>
            <a:ext cx="731274" cy="6990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73C3593-15BD-57FF-19F7-68D1B2A96F5D}"/>
              </a:ext>
            </a:extLst>
          </p:cNvPr>
          <p:cNvPicPr>
            <a:picLocks noChangeAspect="1"/>
          </p:cNvPicPr>
          <p:nvPr/>
        </p:nvPicPr>
        <p:blipFill rotWithShape="1">
          <a:blip r:embed="rId5"/>
          <a:srcRect t="8906" r="-1" b="382"/>
          <a:stretch/>
        </p:blipFill>
        <p:spPr>
          <a:xfrm>
            <a:off x="2592612" y="0"/>
            <a:ext cx="2736626" cy="2072831"/>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4" name="Slide Number Placeholder 3">
            <a:extLst>
              <a:ext uri="{FF2B5EF4-FFF2-40B4-BE49-F238E27FC236}">
                <a16:creationId xmlns:a16="http://schemas.microsoft.com/office/drawing/2014/main" id="{14C4A0B3-63D4-2C16-2CF7-4862A799944D}"/>
              </a:ext>
            </a:extLst>
          </p:cNvPr>
          <p:cNvSpPr>
            <a:spLocks noGrp="1"/>
          </p:cNvSpPr>
          <p:nvPr>
            <p:ph type="sldNum" sz="quarter" idx="12"/>
          </p:nvPr>
        </p:nvSpPr>
        <p:spPr/>
        <p:txBody>
          <a:bodyPr/>
          <a:lstStyle/>
          <a:p>
            <a:fld id="{682D07D2-FE91-4819-BA57-D0495BE6C405}" type="slidenum">
              <a:rPr lang="en-GB" smtClean="0"/>
              <a:t>4</a:t>
            </a:fld>
            <a:endParaRPr lang="en-GB"/>
          </a:p>
        </p:txBody>
      </p:sp>
    </p:spTree>
    <p:extLst>
      <p:ext uri="{BB962C8B-B14F-4D97-AF65-F5344CB8AC3E}">
        <p14:creationId xmlns:p14="http://schemas.microsoft.com/office/powerpoint/2010/main" val="376029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4359" y="396255"/>
            <a:ext cx="4680520" cy="10999165"/>
          </a:xfrm>
          <a:prstGeom prst="rect">
            <a:avLst/>
          </a:prstGeom>
          <a:noFill/>
        </p:spPr>
        <p:txBody>
          <a:bodyPr wrap="square" numCol="2" spcCol="180000" rtlCol="0">
            <a:spAutoFit/>
          </a:bodyPr>
          <a:lstStyle/>
          <a:p>
            <a:endParaRPr lang="en-GB" sz="1050" b="1" dirty="0">
              <a:solidFill>
                <a:srgbClr val="0070C0"/>
              </a:solidFill>
              <a:latin typeface="Arial" panose="020B0604020202020204" pitchFamily="34" charset="0"/>
              <a:cs typeface="Arial" panose="020B0604020202020204" pitchFamily="34" charset="0"/>
            </a:endParaRPr>
          </a:p>
          <a:p>
            <a:pPr fontAlgn="base"/>
            <a:r>
              <a:rPr lang="en-GB" sz="1050" b="1" dirty="0">
                <a:solidFill>
                  <a:srgbClr val="0070C0"/>
                </a:solidFill>
                <a:latin typeface="Arial" panose="020B0604020202020204" pitchFamily="34" charset="0"/>
                <a:ea typeface="MS Mincho" panose="02020609040205080304" pitchFamily="49" charset="-128"/>
                <a:cs typeface="Arial" panose="020B0604020202020204" pitchFamily="34" charset="0"/>
              </a:rPr>
              <a:t>Our Promise</a:t>
            </a:r>
            <a:r>
              <a:rPr lang="en-GB" sz="1050" b="1" dirty="0">
                <a:solidFill>
                  <a:srgbClr val="0070C0"/>
                </a:solidFill>
                <a:effectLst/>
                <a:latin typeface="Arial" panose="020B0604020202020204" pitchFamily="34" charset="0"/>
                <a:ea typeface="MS Mincho" panose="02020609040205080304" pitchFamily="49" charset="-128"/>
                <a:cs typeface="Arial" panose="020B0604020202020204" pitchFamily="34" charset="0"/>
              </a:rPr>
              <a:t> </a:t>
            </a:r>
            <a:endParaRPr lang="en-GB" sz="1050" b="1" dirty="0">
              <a:solidFill>
                <a:srgbClr val="0070C0"/>
              </a:solidFill>
              <a:latin typeface="Arial" panose="020B0604020202020204" pitchFamily="34" charset="0"/>
              <a:ea typeface="MS Mincho" panose="02020609040205080304" pitchFamily="49" charset="-128"/>
              <a:cs typeface="Arial" panose="020B0604020202020204" pitchFamily="34" charset="0"/>
            </a:endParaRPr>
          </a:p>
          <a:p>
            <a:pPr fontAlgn="base"/>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At time to Listen we promise to </a:t>
            </a:r>
            <a:r>
              <a:rPr lang="en-GB" sz="1050" b="1" dirty="0">
                <a:effectLst/>
                <a:latin typeface="Arial" panose="020B0604020202020204" pitchFamily="34" charset="0"/>
                <a:ea typeface="MS Mincho" panose="02020609040205080304" pitchFamily="49" charset="-128"/>
                <a:cs typeface="Arial" panose="020B0604020202020204" pitchFamily="34" charset="0"/>
              </a:rPr>
              <a:t>CARE </a:t>
            </a:r>
            <a:r>
              <a:rPr lang="en-GB" sz="1050" dirty="0">
                <a:effectLst/>
                <a:latin typeface="Arial" panose="020B0604020202020204" pitchFamily="34" charset="0"/>
                <a:ea typeface="MS Mincho" panose="02020609040205080304" pitchFamily="49" charset="-128"/>
                <a:cs typeface="Arial" panose="020B0604020202020204" pitchFamily="34" charset="0"/>
              </a:rPr>
              <a:t>by being: </a:t>
            </a:r>
          </a:p>
          <a:p>
            <a:pPr fontAlgn="base">
              <a:lnSpc>
                <a:spcPct val="150000"/>
              </a:lnSpc>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C</a:t>
            </a:r>
            <a:r>
              <a:rPr lang="en-GB" sz="1050" dirty="0">
                <a:effectLst/>
                <a:latin typeface="Arial" panose="020B0604020202020204" pitchFamily="34" charset="0"/>
                <a:ea typeface="MS Mincho" panose="02020609040205080304" pitchFamily="49" charset="-128"/>
                <a:cs typeface="Arial" panose="020B0604020202020204" pitchFamily="34" charset="0"/>
              </a:rPr>
              <a:t>onfidential – we will keep your information private and won’t tell anyone what you’ve said unless we are concerned that you or someone else may come to some harm. We may also share information about you if you were unable to make the decision about sharing information yourself;  or someone told us we had to share information by law, for example if the information was needed for a court case.</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b="0" i="0" u="none" strike="noStrike" dirty="0">
                <a:effectLst/>
                <a:latin typeface="Arial" panose="020B0604020202020204" pitchFamily="34" charset="0"/>
                <a:cs typeface="Arial" panose="020B0604020202020204" pitchFamily="34" charset="0"/>
              </a:rPr>
              <a:t>If your therapist does need to tell someone what you've told them, they should always try to tell you first.</a:t>
            </a: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A</a:t>
            </a:r>
            <a:r>
              <a:rPr lang="en-GB" sz="1050" dirty="0">
                <a:effectLst/>
                <a:latin typeface="Arial" panose="020B0604020202020204" pitchFamily="34" charset="0"/>
                <a:ea typeface="MS Mincho" panose="02020609040205080304" pitchFamily="49" charset="-128"/>
                <a:cs typeface="Arial" panose="020B0604020202020204" pitchFamily="34" charset="0"/>
              </a:rPr>
              <a:t>ccepting – your therapist will respect your thoughts and feelings and the unique person that you are.</a:t>
            </a: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algn="just">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R</a:t>
            </a:r>
            <a:r>
              <a:rPr lang="en-GB" sz="1050" dirty="0">
                <a:effectLst/>
                <a:latin typeface="Arial" panose="020B0604020202020204" pitchFamily="34" charset="0"/>
                <a:ea typeface="MS Mincho" panose="02020609040205080304" pitchFamily="49" charset="-128"/>
                <a:cs typeface="Arial" panose="020B0604020202020204" pitchFamily="34" charset="0"/>
              </a:rPr>
              <a:t>espectful – your therapist will not judge or criticise you and will aways be kind and polite towards you and your family.</a:t>
            </a:r>
          </a:p>
          <a:p>
            <a:pPr algn="just">
              <a:lnSpc>
                <a:spcPct val="150000"/>
              </a:lnSpc>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E</a:t>
            </a:r>
            <a:r>
              <a:rPr lang="en-GB" sz="1050" dirty="0">
                <a:effectLst/>
                <a:latin typeface="Arial" panose="020B0604020202020204" pitchFamily="34" charset="0"/>
                <a:ea typeface="MS Mincho" panose="02020609040205080304" pitchFamily="49" charset="-128"/>
                <a:cs typeface="Arial" panose="020B0604020202020204" pitchFamily="34" charset="0"/>
              </a:rPr>
              <a:t>mpathic – your therapist will aim to understand how you are feeling even though they are not in the same</a:t>
            </a:r>
            <a:r>
              <a:rPr lang="en-GB" sz="1050">
                <a:effectLst/>
                <a:latin typeface="Arial" panose="020B0604020202020204" pitchFamily="34" charset="0"/>
                <a:ea typeface="MS Mincho" panose="02020609040205080304" pitchFamily="49" charset="-128"/>
                <a:cs typeface="Arial" panose="020B0604020202020204" pitchFamily="34" charset="0"/>
              </a:rPr>
              <a:t>, exact </a:t>
            </a:r>
            <a:r>
              <a:rPr lang="en-GB" sz="1050" dirty="0">
                <a:effectLst/>
                <a:latin typeface="Arial" panose="020B0604020202020204" pitchFamily="34" charset="0"/>
                <a:ea typeface="MS Mincho" panose="02020609040205080304" pitchFamily="49" charset="-128"/>
                <a:cs typeface="Arial" panose="020B0604020202020204" pitchFamily="34" charset="0"/>
              </a:rPr>
              <a:t>situation as yourself.</a:t>
            </a:r>
            <a:endParaRPr lang="en-GB" sz="1050" b="1"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b="1" dirty="0">
                <a:solidFill>
                  <a:schemeClr val="accent1"/>
                </a:solidFill>
                <a:effectLst/>
                <a:latin typeface="Arial" panose="020B0604020202020204" pitchFamily="34" charset="0"/>
                <a:ea typeface="MS Mincho" panose="02020609040205080304" pitchFamily="49" charset="-128"/>
                <a:cs typeface="Arial" panose="020B0604020202020204" pitchFamily="34" charset="0"/>
              </a:rPr>
              <a:t>Helping and Supporting You</a:t>
            </a:r>
          </a:p>
          <a:p>
            <a:pPr fontAlgn="base">
              <a:lnSpc>
                <a:spcPct val="150000"/>
              </a:lnSpc>
            </a:pPr>
            <a:r>
              <a:rPr lang="en-GB" sz="1050" dirty="0">
                <a:latin typeface="Arial" panose="020B0604020202020204" pitchFamily="34" charset="0"/>
                <a:ea typeface="MS Mincho" panose="02020609040205080304" pitchFamily="49" charset="-128"/>
                <a:cs typeface="Arial" panose="020B0604020202020204" pitchFamily="34" charset="0"/>
              </a:rPr>
              <a:t>A therapy plan will be arranged for you to ensure that you and, if necessary, your family get the help and support that you need.</a:t>
            </a: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r>
              <a:rPr lang="en-GB" sz="1050" dirty="0">
                <a:effectLst/>
                <a:latin typeface="Arial" panose="020B0604020202020204" pitchFamily="34" charset="0"/>
                <a:ea typeface="MS Mincho" panose="02020609040205080304" pitchFamily="49" charset="-128"/>
                <a:cs typeface="Arial" panose="020B0604020202020204" pitchFamily="34" charset="0"/>
              </a:rPr>
              <a:t> </a:t>
            </a: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lvl="0" fontAlgn="base">
              <a:lnSpc>
                <a:spcPct val="150000"/>
              </a:lnSpc>
            </a:pPr>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86FABD9-38B7-3F16-BA03-B9574A5E81A1}"/>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14ABBE2F-E669-A49E-7A2A-888F69D6389A}"/>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7" descr="A person and a child sitting on a couch&#10;&#10;Description automatically generated">
            <a:extLst>
              <a:ext uri="{FF2B5EF4-FFF2-40B4-BE49-F238E27FC236}">
                <a16:creationId xmlns:a16="http://schemas.microsoft.com/office/drawing/2014/main" id="{E3CB5949-5D63-5571-76D9-F21D9C23BFF6}"/>
              </a:ext>
            </a:extLst>
          </p:cNvPr>
          <p:cNvPicPr>
            <a:picLocks noChangeAspect="1" noChangeArrowheads="1"/>
          </p:cNvPicPr>
          <p:nvPr/>
        </p:nvPicPr>
        <p:blipFill rotWithShape="1">
          <a:blip r:embed="rId2" r:link="rId3" cstate="print">
            <a:extLst>
              <a:ext uri="{28A0092B-C50C-407E-A947-70E740481C1C}">
                <a14:useLocalDpi xmlns:a14="http://schemas.microsoft.com/office/drawing/2010/main" val="0"/>
              </a:ext>
            </a:extLst>
          </a:blip>
          <a:srcRect l="4230" r="13257" b="2"/>
          <a:stretch>
            <a:fillRect/>
          </a:stretch>
        </p:blipFill>
        <p:spPr bwMode="auto">
          <a:xfrm>
            <a:off x="2544659" y="10"/>
            <a:ext cx="2784578" cy="2109151"/>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FA1F399-2B34-4061-C510-0B50595F12EF}"/>
              </a:ext>
            </a:extLst>
          </p:cNvPr>
          <p:cNvSpPr>
            <a:spLocks noGrp="1"/>
          </p:cNvSpPr>
          <p:nvPr>
            <p:ph type="sldNum" sz="quarter" idx="12"/>
          </p:nvPr>
        </p:nvSpPr>
        <p:spPr/>
        <p:txBody>
          <a:bodyPr/>
          <a:lstStyle/>
          <a:p>
            <a:fld id="{682D07D2-FE91-4819-BA57-D0495BE6C405}" type="slidenum">
              <a:rPr lang="en-GB" smtClean="0"/>
              <a:t>5</a:t>
            </a:fld>
            <a:endParaRPr lang="en-GB"/>
          </a:p>
        </p:txBody>
      </p:sp>
    </p:spTree>
    <p:extLst>
      <p:ext uri="{BB962C8B-B14F-4D97-AF65-F5344CB8AC3E}">
        <p14:creationId xmlns:p14="http://schemas.microsoft.com/office/powerpoint/2010/main" val="370572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hands holding up colorful letters&#10;&#10;Description automatically generated">
            <a:extLst>
              <a:ext uri="{FF2B5EF4-FFF2-40B4-BE49-F238E27FC236}">
                <a16:creationId xmlns:a16="http://schemas.microsoft.com/office/drawing/2014/main" id="{265DD3CE-3ABB-72D1-BB1A-70765660E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6180" y="6012879"/>
            <a:ext cx="1481455" cy="883285"/>
          </a:xfrm>
          <a:prstGeom prst="rect">
            <a:avLst/>
          </a:prstGeom>
        </p:spPr>
      </p:pic>
      <p:sp>
        <p:nvSpPr>
          <p:cNvPr id="6" name="TextBox 5"/>
          <p:cNvSpPr txBox="1"/>
          <p:nvPr/>
        </p:nvSpPr>
        <p:spPr>
          <a:xfrm>
            <a:off x="324359" y="468263"/>
            <a:ext cx="4680520" cy="13503697"/>
          </a:xfrm>
          <a:prstGeom prst="rect">
            <a:avLst/>
          </a:prstGeom>
          <a:noFill/>
        </p:spPr>
        <p:txBody>
          <a:bodyPr wrap="square" numCol="2" spcCol="180000" rtlCol="0">
            <a:spAutoFit/>
          </a:bodyPr>
          <a:lstStyle/>
          <a:p>
            <a:endParaRPr lang="en-GB" sz="1050" b="1" dirty="0">
              <a:solidFill>
                <a:srgbClr val="0070C0"/>
              </a:solidFill>
              <a:latin typeface="Arial" panose="020B0604020202020204" pitchFamily="34" charset="0"/>
              <a:cs typeface="Arial" panose="020B0604020202020204" pitchFamily="34" charset="0"/>
            </a:endParaRPr>
          </a:p>
          <a:p>
            <a:pPr fontAlgn="base"/>
            <a:r>
              <a:rPr lang="en-GB" sz="1050" b="1" dirty="0">
                <a:solidFill>
                  <a:schemeClr val="accent1"/>
                </a:solidFill>
                <a:effectLst/>
                <a:latin typeface="Arial" panose="020B0604020202020204" pitchFamily="34" charset="0"/>
                <a:ea typeface="MS Mincho" panose="02020609040205080304" pitchFamily="49" charset="-128"/>
                <a:cs typeface="Arial" panose="020B0604020202020204" pitchFamily="34" charset="0"/>
              </a:rPr>
              <a:t>Therapies Provided</a:t>
            </a: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0"/>
              </a:spcAft>
            </a:pPr>
            <a:r>
              <a:rPr lang="en-GB" sz="1050" dirty="0">
                <a:effectLst/>
                <a:latin typeface="Arial" panose="020B0604020202020204" pitchFamily="34" charset="0"/>
                <a:ea typeface="MS Mincho" panose="02020609040205080304" pitchFamily="49" charset="-128"/>
                <a:cs typeface="Arial" panose="020B0604020202020204" pitchFamily="34" charset="0"/>
              </a:rPr>
              <a:t>Our team offer a wider range of support that will enable you to explore and work through your thoughts and feelings.</a:t>
            </a:r>
          </a:p>
          <a:p>
            <a:pPr algn="just">
              <a:lnSpc>
                <a:spcPct val="150000"/>
              </a:lnSpc>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0"/>
              </a:spcAft>
            </a:pPr>
            <a:r>
              <a:rPr lang="en-GB" sz="1050" dirty="0">
                <a:effectLst/>
                <a:latin typeface="Arial" panose="020B0604020202020204" pitchFamily="34" charset="0"/>
                <a:ea typeface="MS Mincho" panose="02020609040205080304" pitchFamily="49" charset="-128"/>
                <a:cs typeface="Arial" panose="020B0604020202020204" pitchFamily="34" charset="0"/>
              </a:rPr>
              <a:t>Yourself and your </a:t>
            </a:r>
            <a:r>
              <a:rPr lang="en-GB" sz="1050" dirty="0">
                <a:latin typeface="Arial" panose="020B0604020202020204" pitchFamily="34" charset="0"/>
                <a:ea typeface="MS Mincho" panose="02020609040205080304" pitchFamily="49" charset="-128"/>
                <a:cs typeface="Arial" panose="020B0604020202020204" pitchFamily="34" charset="0"/>
              </a:rPr>
              <a:t>counsellor</a:t>
            </a:r>
            <a:r>
              <a:rPr lang="en-GB" sz="1050" dirty="0">
                <a:effectLst/>
                <a:latin typeface="Arial" panose="020B0604020202020204" pitchFamily="34" charset="0"/>
                <a:ea typeface="MS Mincho" panose="02020609040205080304" pitchFamily="49" charset="-128"/>
                <a:cs typeface="Arial" panose="020B0604020202020204" pitchFamily="34" charset="0"/>
              </a:rPr>
              <a:t> will work out what typ</a:t>
            </a:r>
            <a:r>
              <a:rPr lang="en-GB" sz="1050" dirty="0">
                <a:latin typeface="Arial" panose="020B0604020202020204" pitchFamily="34" charset="0"/>
                <a:ea typeface="MS Mincho" panose="02020609040205080304" pitchFamily="49" charset="-128"/>
                <a:cs typeface="Arial" panose="020B0604020202020204" pitchFamily="34" charset="0"/>
              </a:rPr>
              <a:t>e of </a:t>
            </a:r>
            <a:r>
              <a:rPr lang="en-GB" sz="1050" dirty="0">
                <a:effectLst/>
                <a:latin typeface="Arial" panose="020B0604020202020204" pitchFamily="34" charset="0"/>
                <a:ea typeface="MS Mincho" panose="02020609040205080304" pitchFamily="49" charset="-128"/>
                <a:cs typeface="Arial" panose="020B0604020202020204" pitchFamily="34" charset="0"/>
              </a:rPr>
              <a:t>therapy works best for you. Some children and young people prefer talking therapies whilst others can find it difficult to put things into words easily. Therefore, some children and young people like to get creative and make art whilst others use play to understand and express their thoughts and feelings.</a:t>
            </a:r>
          </a:p>
          <a:p>
            <a:pPr algn="just">
              <a:lnSpc>
                <a:spcPct val="150000"/>
              </a:lnSpc>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0"/>
              </a:spcAft>
            </a:pPr>
            <a:r>
              <a:rPr lang="en-GB" sz="1050" dirty="0">
                <a:effectLst/>
                <a:latin typeface="Arial" panose="020B0604020202020204" pitchFamily="34" charset="0"/>
                <a:ea typeface="MS Mincho" panose="02020609040205080304" pitchFamily="49" charset="-128"/>
                <a:cs typeface="Arial" panose="020B0604020202020204" pitchFamily="34" charset="0"/>
              </a:rPr>
              <a:t>We often work with parents and carers, too. We may therefore invite your parent(s) or carer(s) to attend appointments together with you and/or separately from you. This is important to ensure everyone in your family is considered and well supported whenever possible.</a:t>
            </a:r>
          </a:p>
          <a:p>
            <a:pPr algn="ctr" fontAlgn="base">
              <a:lnSpc>
                <a:spcPct val="150000"/>
              </a:lnSpc>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r>
              <a:rPr lang="en-GB" sz="1050" b="1" dirty="0">
                <a:solidFill>
                  <a:srgbClr val="0070C0"/>
                </a:solidFill>
                <a:latin typeface="Arial" panose="020B0604020202020204" pitchFamily="34" charset="0"/>
                <a:cs typeface="Arial" panose="020B0604020202020204" pitchFamily="34" charset="0"/>
              </a:rPr>
              <a:t>Tell Us What You Think</a:t>
            </a: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lnSpc>
                <a:spcPct val="150000"/>
              </a:lnSpc>
            </a:pPr>
            <a:r>
              <a:rPr lang="en-GB" sz="1050" dirty="0">
                <a:latin typeface="Arial" panose="020B0604020202020204" pitchFamily="34" charset="0"/>
                <a:cs typeface="Arial" panose="020B0604020202020204" pitchFamily="34" charset="0"/>
              </a:rPr>
              <a:t>It’s always great to receive feedback so we know how we are doing, and we can understand how well we are supporting you and your family. </a:t>
            </a:r>
          </a:p>
          <a:p>
            <a:pPr fontAlgn="base">
              <a:lnSpc>
                <a:spcPct val="150000"/>
              </a:lnSpc>
            </a:pPr>
            <a:endParaRPr lang="en-GB" sz="1050" dirty="0">
              <a:latin typeface="Arial" panose="020B0604020202020204" pitchFamily="34" charset="0"/>
              <a:cs typeface="Arial" panose="020B0604020202020204" pitchFamily="34" charset="0"/>
            </a:endParaRPr>
          </a:p>
          <a:p>
            <a:pPr fontAlgn="base">
              <a:lnSpc>
                <a:spcPct val="150000"/>
              </a:lnSpc>
            </a:pPr>
            <a:r>
              <a:rPr lang="en-GB" sz="1050" dirty="0">
                <a:latin typeface="Arial" panose="020B0604020202020204" pitchFamily="34" charset="0"/>
                <a:cs typeface="Arial" panose="020B0604020202020204" pitchFamily="34" charset="0"/>
              </a:rPr>
              <a:t>Your counsellor will ask you to fill in feedback forms at different stages of your therapy. However, you can always talk to your counsellor to give your feedback whenever you meet with them. You can also ask your parent(s) or carer(s) to send us an email or contact us via our website or by telephoning us to share your feedback. </a:t>
            </a: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lvl="0" fontAlgn="base">
              <a:lnSpc>
                <a:spcPct val="150000"/>
              </a:lnSpc>
            </a:pPr>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86FABD9-38B7-3F16-BA03-B9574A5E81A1}"/>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14ABBE2F-E669-A49E-7A2A-888F69D6389A}"/>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descr="A child with painted hands&#10;&#10;Description automatically generated">
            <a:extLst>
              <a:ext uri="{FF2B5EF4-FFF2-40B4-BE49-F238E27FC236}">
                <a16:creationId xmlns:a16="http://schemas.microsoft.com/office/drawing/2014/main" id="{D3224836-1A75-6DAF-3E1F-0692CA9CB1E7}"/>
              </a:ext>
            </a:extLst>
          </p:cNvPr>
          <p:cNvPicPr>
            <a:picLocks noChangeAspect="1"/>
          </p:cNvPicPr>
          <p:nvPr/>
        </p:nvPicPr>
        <p:blipFill rotWithShape="1">
          <a:blip r:embed="rId3">
            <a:extLst>
              <a:ext uri="{28A0092B-C50C-407E-A947-70E740481C1C}">
                <a14:useLocalDpi xmlns:a14="http://schemas.microsoft.com/office/drawing/2010/main" val="0"/>
              </a:ext>
            </a:extLst>
          </a:blip>
          <a:srcRect l="22550" r="11436" b="-3"/>
          <a:stretch/>
        </p:blipFill>
        <p:spPr>
          <a:xfrm>
            <a:off x="2304579" y="11"/>
            <a:ext cx="3024658" cy="2290998"/>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5" name="Slide Number Placeholder 4">
            <a:extLst>
              <a:ext uri="{FF2B5EF4-FFF2-40B4-BE49-F238E27FC236}">
                <a16:creationId xmlns:a16="http://schemas.microsoft.com/office/drawing/2014/main" id="{50AD0DEB-941D-6E5D-DC10-4C9947E399EF}"/>
              </a:ext>
            </a:extLst>
          </p:cNvPr>
          <p:cNvSpPr>
            <a:spLocks noGrp="1"/>
          </p:cNvSpPr>
          <p:nvPr>
            <p:ph type="sldNum" sz="quarter" idx="12"/>
          </p:nvPr>
        </p:nvSpPr>
        <p:spPr/>
        <p:txBody>
          <a:bodyPr/>
          <a:lstStyle/>
          <a:p>
            <a:fld id="{682D07D2-FE91-4819-BA57-D0495BE6C405}" type="slidenum">
              <a:rPr lang="en-GB" smtClean="0"/>
              <a:t>6</a:t>
            </a:fld>
            <a:endParaRPr lang="en-GB"/>
          </a:p>
        </p:txBody>
      </p:sp>
    </p:spTree>
    <p:extLst>
      <p:ext uri="{BB962C8B-B14F-4D97-AF65-F5344CB8AC3E}">
        <p14:creationId xmlns:p14="http://schemas.microsoft.com/office/powerpoint/2010/main" val="178839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6FABD9-38B7-3F16-BA03-B9574A5E81A1}"/>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14ABBE2F-E669-A49E-7A2A-888F69D6389A}"/>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Sad Face Emoji Png - Sad Face Emoji, Transparent Png">
            <a:hlinkClick r:id="rId2" tgtFrame="&quot;_blank&quot;" tooltip="&quot;#&quot;"/>
            <a:extLst>
              <a:ext uri="{FF2B5EF4-FFF2-40B4-BE49-F238E27FC236}">
                <a16:creationId xmlns:a16="http://schemas.microsoft.com/office/drawing/2014/main" id="{DD55C781-C569-4F42-80EE-E30982F127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484" y="180232"/>
            <a:ext cx="504055" cy="549500"/>
          </a:xfrm>
          <a:prstGeom prst="rect">
            <a:avLst/>
          </a:prstGeom>
          <a:noFill/>
          <a:ln>
            <a:noFill/>
          </a:ln>
        </p:spPr>
      </p:pic>
      <p:pic>
        <p:nvPicPr>
          <p:cNvPr id="9" name="Picture 5">
            <a:extLst>
              <a:ext uri="{FF2B5EF4-FFF2-40B4-BE49-F238E27FC236}">
                <a16:creationId xmlns:a16="http://schemas.microsoft.com/office/drawing/2014/main" id="{520EDDEF-111E-257F-5514-74E0D06C35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1739" y="2883231"/>
            <a:ext cx="198586" cy="19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A blue square with a white envelope&#10;&#10;Description automatically generated">
            <a:extLst>
              <a:ext uri="{FF2B5EF4-FFF2-40B4-BE49-F238E27FC236}">
                <a16:creationId xmlns:a16="http://schemas.microsoft.com/office/drawing/2014/main" id="{C289FA6C-F929-4321-BD94-2372FDFCAD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1739" y="3153824"/>
            <a:ext cx="237946" cy="237946"/>
          </a:xfrm>
          <a:prstGeom prst="rect">
            <a:avLst/>
          </a:prstGeom>
        </p:spPr>
      </p:pic>
      <p:pic>
        <p:nvPicPr>
          <p:cNvPr id="15" name="Picture 3">
            <a:extLst>
              <a:ext uri="{FF2B5EF4-FFF2-40B4-BE49-F238E27FC236}">
                <a16:creationId xmlns:a16="http://schemas.microsoft.com/office/drawing/2014/main" id="{C82875BF-A0A5-2535-5D48-65C7923B77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1739" y="2606346"/>
            <a:ext cx="198586" cy="19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a:extLst>
              <a:ext uri="{FF2B5EF4-FFF2-40B4-BE49-F238E27FC236}">
                <a16:creationId xmlns:a16="http://schemas.microsoft.com/office/drawing/2014/main" id="{28ECA85F-BFA6-3A97-8309-ACE3C11073D4}"/>
              </a:ext>
            </a:extLst>
          </p:cNvPr>
          <p:cNvSpPr/>
          <p:nvPr/>
        </p:nvSpPr>
        <p:spPr>
          <a:xfrm>
            <a:off x="2831032" y="3658954"/>
            <a:ext cx="2201132" cy="1649762"/>
          </a:xfrm>
          <a:prstGeom prst="roundRect">
            <a:avLst>
              <a:gd name="adj" fmla="val 12239"/>
            </a:avLst>
          </a:prstGeom>
          <a:solidFill>
            <a:srgbClr val="99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Time to Listen CIC</a:t>
            </a:r>
            <a:b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Marvell House Children’s Centre</a:t>
            </a:r>
            <a:b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Cranbourne Street</a:t>
            </a:r>
            <a:b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HULL</a:t>
            </a:r>
            <a:b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HU3 1PP</a:t>
            </a:r>
            <a:r>
              <a:rPr lang="en-GB" sz="1050" dirty="0">
                <a:solidFill>
                  <a:schemeClr val="bg1"/>
                </a:solidFill>
                <a:effectLst/>
                <a:latin typeface="Arial" panose="020B0604020202020204" pitchFamily="34" charset="0"/>
                <a:cs typeface="Arial" panose="020B0604020202020204" pitchFamily="34" charset="0"/>
              </a:rPr>
              <a:t> </a:t>
            </a:r>
          </a:p>
          <a:p>
            <a:pPr algn="ct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M: 07377 979950 </a:t>
            </a:r>
          </a:p>
          <a:p>
            <a:pPr algn="ctr"/>
            <a:r>
              <a:rPr lang="en-GB" sz="1050" dirty="0">
                <a:solidFill>
                  <a:schemeClr val="bg1"/>
                </a:solidFill>
                <a:latin typeface="Arial" panose="020B0604020202020204" pitchFamily="34" charset="0"/>
                <a:cs typeface="Arial" panose="020B0604020202020204" pitchFamily="34" charset="0"/>
              </a:rPr>
              <a:t>E: </a:t>
            </a:r>
            <a:r>
              <a:rPr lang="en-GB" sz="105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info@timetolisten.co.uk</a:t>
            </a:r>
            <a:endParaRPr lang="en-GB" sz="1050" dirty="0">
              <a:solidFill>
                <a:schemeClr val="bg1"/>
              </a:solidFill>
              <a:effectLst/>
              <a:latin typeface="Arial" panose="020B0604020202020204" pitchFamily="34" charset="0"/>
              <a:cs typeface="Arial" panose="020B0604020202020204" pitchFamily="34" charset="0"/>
            </a:endParaRPr>
          </a:p>
          <a:p>
            <a:pPr algn="ctr"/>
            <a:endParaRPr lang="en-GB" sz="1050" dirty="0">
              <a:solidFill>
                <a:schemeClr val="bg1"/>
              </a:solidFill>
              <a:highlight>
                <a:srgbClr val="800080"/>
              </a:highligh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D0E996A-A7FA-56A6-F090-79CA3D04FC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74" t="7409" r="10729" b="30013"/>
          <a:stretch/>
        </p:blipFill>
        <p:spPr>
          <a:xfrm>
            <a:off x="3027333" y="0"/>
            <a:ext cx="2337227" cy="2018429"/>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6" name="TextBox 5"/>
          <p:cNvSpPr txBox="1"/>
          <p:nvPr/>
        </p:nvSpPr>
        <p:spPr>
          <a:xfrm>
            <a:off x="346627" y="252239"/>
            <a:ext cx="4680520" cy="14796358"/>
          </a:xfrm>
          <a:prstGeom prst="rect">
            <a:avLst/>
          </a:prstGeom>
          <a:noFill/>
        </p:spPr>
        <p:txBody>
          <a:bodyPr wrap="square" numCol="2" spcCol="180000" rtlCol="0">
            <a:spAutoFit/>
          </a:bodyPr>
          <a:lstStyle/>
          <a:p>
            <a:pPr fontAlgn="base">
              <a:lnSpc>
                <a:spcPct val="150000"/>
              </a:lnSpc>
            </a:pPr>
            <a:r>
              <a:rPr lang="en-GB" sz="1050" b="1" dirty="0">
                <a:solidFill>
                  <a:srgbClr val="0070C0"/>
                </a:solidFill>
                <a:latin typeface="Arial" panose="020B0604020202020204" pitchFamily="34" charset="0"/>
                <a:cs typeface="Arial" panose="020B0604020202020204" pitchFamily="34" charset="0"/>
              </a:rPr>
              <a:t>Complaints</a:t>
            </a:r>
          </a:p>
          <a:p>
            <a:pPr fontAlgn="base">
              <a:lnSpc>
                <a:spcPct val="150000"/>
              </a:lnSpc>
            </a:pPr>
            <a:endParaRPr lang="en-GB" sz="1050" b="1" dirty="0">
              <a:solidFill>
                <a:srgbClr val="0070C0"/>
              </a:solidFill>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If you and / or your family are not happy with Time to Listen, it is important that you let us know.</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You or your parent(s) or carer(s) or another professional, such as a Social Worker can let us know. Firstly, you can make your </a:t>
            </a:r>
            <a:r>
              <a:rPr lang="en-GB" sz="1050" dirty="0">
                <a:latin typeface="Arial" panose="020B0604020202020204" pitchFamily="34" charset="0"/>
                <a:ea typeface="MS Mincho" panose="02020609040205080304" pitchFamily="49" charset="-128"/>
                <a:cs typeface="Arial" panose="020B0604020202020204" pitchFamily="34" charset="0"/>
              </a:rPr>
              <a:t>counsellor</a:t>
            </a:r>
            <a:r>
              <a:rPr lang="en-GB" sz="1050" dirty="0">
                <a:effectLst/>
                <a:latin typeface="Arial" panose="020B0604020202020204" pitchFamily="34" charset="0"/>
                <a:ea typeface="MS Mincho" panose="02020609040205080304" pitchFamily="49" charset="-128"/>
                <a:cs typeface="Arial" panose="020B0604020202020204" pitchFamily="34" charset="0"/>
              </a:rPr>
              <a:t> aware. They will try very hard to resolve whatever it is about our service that you are not happy with.</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latin typeface="Arial" panose="020B0604020202020204" pitchFamily="34" charset="0"/>
                <a:ea typeface="MS Mincho" panose="02020609040205080304" pitchFamily="49" charset="-128"/>
                <a:cs typeface="Arial" panose="020B0604020202020204" pitchFamily="34" charset="0"/>
              </a:rPr>
              <a:t>T</a:t>
            </a:r>
            <a:r>
              <a:rPr lang="en-GB" sz="1050" dirty="0">
                <a:effectLst/>
                <a:latin typeface="Arial" panose="020B0604020202020204" pitchFamily="34" charset="0"/>
                <a:ea typeface="MS Mincho" panose="02020609040205080304" pitchFamily="49" charset="-128"/>
                <a:cs typeface="Arial" panose="020B0604020202020204" pitchFamily="34" charset="0"/>
              </a:rPr>
              <a:t>he overall manager of Time to Listen is Janet. She is known as the Chief Executive of Time to Listen. If you think Janet needs to be made aware of your feedback either yourself, or your parent(s) or carer(s) or another professional, such as a Social Worker, please  can get in touch with Janet.</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If you do have a Social Worker involved in your care, we will let them know about your concerns regarding our service.</a:t>
            </a:r>
          </a:p>
          <a:p>
            <a:pPr algn="just">
              <a:lnSpc>
                <a:spcPct val="150000"/>
              </a:lnSpc>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r>
              <a:rPr lang="en-GB" sz="1050" b="1" dirty="0">
                <a:solidFill>
                  <a:srgbClr val="0070C0"/>
                </a:solidFill>
                <a:latin typeface="Arial" panose="020B0604020202020204" pitchFamily="34" charset="0"/>
                <a:cs typeface="Arial" panose="020B0604020202020204" pitchFamily="34" charset="0"/>
              </a:rPr>
              <a:t>Contact Janet Woodhouse, Chief Executive (pictured above)</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latin typeface="Arial" panose="020B0604020202020204" pitchFamily="34" charset="0"/>
                <a:ea typeface="MS Mincho" panose="02020609040205080304" pitchFamily="49" charset="-128"/>
                <a:cs typeface="Arial" panose="020B0604020202020204" pitchFamily="34" charset="0"/>
              </a:rPr>
              <a:t>       </a:t>
            </a:r>
            <a:r>
              <a:rPr lang="en-GB" sz="1050" u="sng" dirty="0">
                <a:solidFill>
                  <a:srgbClr val="0000FF"/>
                </a:solidFill>
                <a:effectLst/>
                <a:latin typeface="Arial" panose="020B0604020202020204" pitchFamily="34" charset="0"/>
                <a:ea typeface="MS Mincho" panose="02020609040205080304" pitchFamily="49" charset="-128"/>
                <a:cs typeface="Arial" panose="020B0604020202020204" pitchFamily="34" charset="0"/>
                <a:hlinkClick r:id="rId9"/>
              </a:rPr>
              <a:t>https://timetolisten.co.uk</a:t>
            </a:r>
            <a:r>
              <a:rPr lang="en-GB" sz="105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n-GB" sz="105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07377 979950</a:t>
            </a:r>
            <a:endParaRPr lang="en-GB" sz="105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n-GB" sz="900" u="sng" dirty="0">
                <a:solidFill>
                  <a:srgbClr val="0000FF"/>
                </a:solidFill>
                <a:effectLst/>
                <a:latin typeface="Arial" panose="020B0604020202020204" pitchFamily="34" charset="0"/>
                <a:ea typeface="MS Mincho" panose="02020609040205080304" pitchFamily="49" charset="-128"/>
                <a:cs typeface="Arial" panose="020B0604020202020204" pitchFamily="34" charset="0"/>
                <a:hlinkClick r:id="rId10"/>
              </a:rPr>
              <a:t>janet.woodhouse@timetolisten.co.uk</a:t>
            </a:r>
            <a:endParaRPr lang="en-GB" sz="9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9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endParaRPr lang="en-GB" sz="900" dirty="0">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spcAft>
                <a:spcPts val="0"/>
              </a:spcAft>
            </a:pPr>
            <a:endParaRPr lang="en-GB" sz="1200" dirty="0"/>
          </a:p>
          <a:p>
            <a:pPr>
              <a:spcAft>
                <a:spcPts val="0"/>
              </a:spcAft>
            </a:pPr>
            <a:endParaRPr lang="en-GB" sz="1200" dirty="0">
              <a:latin typeface="Arial" panose="020B0604020202020204" pitchFamily="34" charset="0"/>
              <a:cs typeface="Arial" panose="020B0604020202020204" pitchFamily="34" charset="0"/>
            </a:endParaRPr>
          </a:p>
          <a:p>
            <a:pPr>
              <a:spcAft>
                <a:spcPts val="0"/>
              </a:spcAft>
            </a:pPr>
            <a:endParaRPr lang="en-GB" sz="1200" dirty="0">
              <a:latin typeface="Arial" panose="020B0604020202020204" pitchFamily="34" charset="0"/>
              <a:cs typeface="Arial" panose="020B0604020202020204" pitchFamily="34" charset="0"/>
            </a:endParaRPr>
          </a:p>
          <a:p>
            <a:pPr>
              <a:spcAft>
                <a:spcPts val="0"/>
              </a:spcAft>
            </a:pPr>
            <a:endParaRPr lang="en-GB" sz="1200" dirty="0">
              <a:latin typeface="Arial" panose="020B0604020202020204" pitchFamily="34" charset="0"/>
              <a:cs typeface="Arial" panose="020B0604020202020204" pitchFamily="34" charset="0"/>
            </a:endParaRPr>
          </a:p>
          <a:p>
            <a:pPr>
              <a:spcAft>
                <a:spcPts val="0"/>
              </a:spcAft>
            </a:pPr>
            <a:endParaRPr lang="en-GB" sz="1200" dirty="0">
              <a:latin typeface="Arial" panose="020B0604020202020204" pitchFamily="34" charset="0"/>
              <a:cs typeface="Arial" panose="020B0604020202020204" pitchFamily="34" charset="0"/>
            </a:endParaRPr>
          </a:p>
          <a:p>
            <a:pPr>
              <a:lnSpc>
                <a:spcPct val="150000"/>
              </a:lnSpc>
              <a:spcAft>
                <a:spcPts val="0"/>
              </a:spcAft>
            </a:pPr>
            <a:endParaRPr lang="en-GB" sz="1050" dirty="0">
              <a:latin typeface="Arial" panose="020B0604020202020204" pitchFamily="34" charset="0"/>
              <a:cs typeface="Arial" panose="020B0604020202020204" pitchFamily="34" charset="0"/>
            </a:endParaRPr>
          </a:p>
          <a:p>
            <a:pPr>
              <a:lnSpc>
                <a:spcPct val="150000"/>
              </a:lnSpc>
              <a:spcAft>
                <a:spcPts val="0"/>
              </a:spcAft>
            </a:pPr>
            <a:r>
              <a:rPr lang="en-GB" sz="1050" dirty="0">
                <a:latin typeface="Arial" panose="020B0604020202020204" pitchFamily="34" charset="0"/>
                <a:cs typeface="Arial" panose="020B0604020202020204" pitchFamily="34" charset="0"/>
              </a:rPr>
              <a:t>Feedback and concerns can also be provided to Ofsted and to the organisations that our therapists are registered with.</a:t>
            </a:r>
          </a:p>
          <a:p>
            <a:pPr>
              <a:spcAft>
                <a:spcPts val="0"/>
              </a:spcAft>
            </a:pPr>
            <a:endParaRPr lang="en-GB" sz="1050" dirty="0">
              <a:latin typeface="Arial" panose="020B0604020202020204" pitchFamily="34" charset="0"/>
              <a:cs typeface="Arial" panose="020B0604020202020204" pitchFamily="34" charset="0"/>
            </a:endParaRPr>
          </a:p>
          <a:p>
            <a:pPr>
              <a:spcAft>
                <a:spcPts val="0"/>
              </a:spcAft>
            </a:pPr>
            <a:br>
              <a:rPr lang="en-GB" sz="1050" dirty="0">
                <a:latin typeface="Arial" panose="020B0604020202020204" pitchFamily="34" charset="0"/>
                <a:cs typeface="Arial" panose="020B0604020202020204" pitchFamily="34" charset="0"/>
              </a:rPr>
            </a:br>
            <a:r>
              <a:rPr lang="en-GB" sz="900" b="0" i="0" u="none" strike="noStrike" dirty="0">
                <a:solidFill>
                  <a:srgbClr val="000000"/>
                </a:solidFill>
                <a:effectLst/>
                <a:latin typeface="Arial" panose="020B0604020202020204" pitchFamily="34" charset="0"/>
                <a:cs typeface="Arial" panose="020B0604020202020204" pitchFamily="34" charset="0"/>
              </a:rPr>
              <a:t>Registered in England 08557572 </a:t>
            </a:r>
            <a:br>
              <a:rPr lang="en-GB" sz="900" dirty="0">
                <a:latin typeface="Arial" panose="020B0604020202020204" pitchFamily="34" charset="0"/>
                <a:cs typeface="Arial" panose="020B0604020202020204" pitchFamily="34" charset="0"/>
              </a:rPr>
            </a:br>
            <a:r>
              <a:rPr lang="en-GB" sz="900" b="0" i="0" u="none" strike="noStrike" dirty="0">
                <a:solidFill>
                  <a:srgbClr val="000000"/>
                </a:solidFill>
                <a:effectLst/>
                <a:latin typeface="Arial" panose="020B0604020202020204" pitchFamily="34" charset="0"/>
                <a:cs typeface="Arial" panose="020B0604020202020204" pitchFamily="34" charset="0"/>
              </a:rPr>
              <a:t>Ofsted Registration No. 1250134</a:t>
            </a:r>
            <a:endParaRPr lang="en-GB" sz="90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lvl="0" fontAlgn="base">
              <a:lnSpc>
                <a:spcPct val="150000"/>
              </a:lnSpc>
            </a:pPr>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173D7C6-77AC-6CF9-052E-020B40E65F64}"/>
              </a:ext>
            </a:extLst>
          </p:cNvPr>
          <p:cNvSpPr>
            <a:spLocks noGrp="1"/>
          </p:cNvSpPr>
          <p:nvPr>
            <p:ph type="sldNum" sz="quarter" idx="12"/>
          </p:nvPr>
        </p:nvSpPr>
        <p:spPr/>
        <p:txBody>
          <a:bodyPr/>
          <a:lstStyle/>
          <a:p>
            <a:fld id="{682D07D2-FE91-4819-BA57-D0495BE6C405}" type="slidenum">
              <a:rPr lang="en-GB" smtClean="0"/>
              <a:t>7</a:t>
            </a:fld>
            <a:endParaRPr lang="en-GB"/>
          </a:p>
        </p:txBody>
      </p:sp>
    </p:spTree>
    <p:extLst>
      <p:ext uri="{BB962C8B-B14F-4D97-AF65-F5344CB8AC3E}">
        <p14:creationId xmlns:p14="http://schemas.microsoft.com/office/powerpoint/2010/main" val="2119075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7F09517704DC4D8EAC02D6003AF53C" ma:contentTypeVersion="15" ma:contentTypeDescription="Create a new document." ma:contentTypeScope="" ma:versionID="f6b059894aa1e06bc96e693bf9fa6ba0">
  <xsd:schema xmlns:xsd="http://www.w3.org/2001/XMLSchema" xmlns:xs="http://www.w3.org/2001/XMLSchema" xmlns:p="http://schemas.microsoft.com/office/2006/metadata/properties" xmlns:ns2="2b0a5c7d-9fc8-41bb-80e0-f44d10353010" xmlns:ns3="cc3fad75-a8e2-40b5-be3c-56a02db8f885" targetNamespace="http://schemas.microsoft.com/office/2006/metadata/properties" ma:root="true" ma:fieldsID="bb331fe244d9afdb9288bb1e416c3a80" ns2:_="" ns3:_="">
    <xsd:import namespace="2b0a5c7d-9fc8-41bb-80e0-f44d10353010"/>
    <xsd:import namespace="cc3fad75-a8e2-40b5-be3c-56a02db8f88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a5c7d-9fc8-41bb-80e0-f44d103530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85f4cd19-bf1f-4e18-8cc1-3526cfde0c02}" ma:internalName="TaxCatchAll" ma:showField="CatchAllData" ma:web="2b0a5c7d-9fc8-41bb-80e0-f44d103530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3fad75-a8e2-40b5-be3c-56a02db8f88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41ecf7f-4ad0-4345-a170-bd51c0900e0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b0a5c7d-9fc8-41bb-80e0-f44d10353010" xsi:nil="true"/>
    <lcf76f155ced4ddcb4097134ff3c332f xmlns="cc3fad75-a8e2-40b5-be3c-56a02db8f88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59BB56-5022-4512-AD83-B0520E386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0a5c7d-9fc8-41bb-80e0-f44d10353010"/>
    <ds:schemaRef ds:uri="cc3fad75-a8e2-40b5-be3c-56a02db8f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389247-BA6D-4408-94D1-02A0268F85F3}">
  <ds:schemaRefs>
    <ds:schemaRef ds:uri="http://schemas.microsoft.com/office/2006/metadata/properties"/>
    <ds:schemaRef ds:uri="http://schemas.microsoft.com/office/infopath/2007/PartnerControls"/>
    <ds:schemaRef ds:uri="2b0a5c7d-9fc8-41bb-80e0-f44d10353010"/>
    <ds:schemaRef ds:uri="cc3fad75-a8e2-40b5-be3c-56a02db8f885"/>
  </ds:schemaRefs>
</ds:datastoreItem>
</file>

<file path=customXml/itemProps3.xml><?xml version="1.0" encoding="utf-8"?>
<ds:datastoreItem xmlns:ds="http://schemas.openxmlformats.org/officeDocument/2006/customXml" ds:itemID="{CFCDC2ED-580D-4E01-BE55-9FEA9AFC78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1478</TotalTime>
  <Words>1551</Words>
  <Application>Microsoft Office PowerPoint</Application>
  <PresentationFormat>Custom</PresentationFormat>
  <Paragraphs>465</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Baguet Script</vt:lpstr>
      <vt:lpstr>Calibri</vt:lpstr>
      <vt:lpstr>Frutiger LT Std 55 Roman</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Janet Woodhouse</cp:lastModifiedBy>
  <cp:revision>49</cp:revision>
  <dcterms:created xsi:type="dcterms:W3CDTF">2021-01-12T20:37:10Z</dcterms:created>
  <dcterms:modified xsi:type="dcterms:W3CDTF">2025-08-01T18:02:31Z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23300.0000000000</vt:lpwstr>
  </property>
  <property fmtid="{D5CDD505-2E9C-101B-9397-08002B2CF9AE}" pid="3" name="ContentTypeId">
    <vt:lpwstr>0x0101006F7F09517704DC4D8EAC02D6003AF53C</vt:lpwstr>
  </property>
</Properties>
</file>